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302"/>
  </p:notesMasterIdLst>
  <p:sldIdLst>
    <p:sldId id="312" r:id="rId2"/>
    <p:sldId id="313" r:id="rId3"/>
    <p:sldId id="475" r:id="rId4"/>
    <p:sldId id="955" r:id="rId5"/>
    <p:sldId id="384" r:id="rId6"/>
    <p:sldId id="671" r:id="rId7"/>
    <p:sldId id="258" r:id="rId8"/>
    <p:sldId id="935" r:id="rId9"/>
    <p:sldId id="308" r:id="rId10"/>
    <p:sldId id="259" r:id="rId11"/>
    <p:sldId id="476" r:id="rId12"/>
    <p:sldId id="477" r:id="rId13"/>
    <p:sldId id="478" r:id="rId14"/>
    <p:sldId id="526" r:id="rId15"/>
    <p:sldId id="479" r:id="rId16"/>
    <p:sldId id="480" r:id="rId17"/>
    <p:sldId id="481" r:id="rId18"/>
    <p:sldId id="262" r:id="rId19"/>
    <p:sldId id="263" r:id="rId20"/>
    <p:sldId id="832" r:id="rId21"/>
    <p:sldId id="833" r:id="rId22"/>
    <p:sldId id="799" r:id="rId23"/>
    <p:sldId id="529" r:id="rId24"/>
    <p:sldId id="530" r:id="rId25"/>
    <p:sldId id="674" r:id="rId26"/>
    <p:sldId id="675" r:id="rId27"/>
    <p:sldId id="676" r:id="rId28"/>
    <p:sldId id="677" r:id="rId29"/>
    <p:sldId id="680" r:id="rId30"/>
    <p:sldId id="678" r:id="rId31"/>
    <p:sldId id="679" r:id="rId32"/>
    <p:sldId id="681" r:id="rId33"/>
    <p:sldId id="682" r:id="rId34"/>
    <p:sldId id="683" r:id="rId35"/>
    <p:sldId id="684" r:id="rId36"/>
    <p:sldId id="834" r:id="rId37"/>
    <p:sldId id="685" r:id="rId38"/>
    <p:sldId id="836" r:id="rId39"/>
    <p:sldId id="835" r:id="rId40"/>
    <p:sldId id="837" r:id="rId41"/>
    <p:sldId id="686" r:id="rId42"/>
    <p:sldId id="687" r:id="rId43"/>
    <p:sldId id="838" r:id="rId44"/>
    <p:sldId id="709" r:id="rId45"/>
    <p:sldId id="688" r:id="rId46"/>
    <p:sldId id="689" r:id="rId47"/>
    <p:sldId id="690" r:id="rId48"/>
    <p:sldId id="691" r:id="rId49"/>
    <p:sldId id="692" r:id="rId50"/>
    <p:sldId id="693" r:id="rId51"/>
    <p:sldId id="694" r:id="rId52"/>
    <p:sldId id="695" r:id="rId53"/>
    <p:sldId id="696" r:id="rId54"/>
    <p:sldId id="697" r:id="rId55"/>
    <p:sldId id="698" r:id="rId56"/>
    <p:sldId id="699" r:id="rId57"/>
    <p:sldId id="701" r:id="rId58"/>
    <p:sldId id="700" r:id="rId59"/>
    <p:sldId id="702" r:id="rId60"/>
    <p:sldId id="703" r:id="rId61"/>
    <p:sldId id="704" r:id="rId62"/>
    <p:sldId id="839" r:id="rId63"/>
    <p:sldId id="840" r:id="rId64"/>
    <p:sldId id="841" r:id="rId65"/>
    <p:sldId id="842" r:id="rId66"/>
    <p:sldId id="843" r:id="rId67"/>
    <p:sldId id="937" r:id="rId68"/>
    <p:sldId id="938" r:id="rId69"/>
    <p:sldId id="939" r:id="rId70"/>
    <p:sldId id="940" r:id="rId71"/>
    <p:sldId id="941" r:id="rId72"/>
    <p:sldId id="705" r:id="rId73"/>
    <p:sldId id="936" r:id="rId74"/>
    <p:sldId id="706" r:id="rId75"/>
    <p:sldId id="707" r:id="rId76"/>
    <p:sldId id="708" r:id="rId77"/>
    <p:sldId id="710" r:id="rId78"/>
    <p:sldId id="531" r:id="rId79"/>
    <p:sldId id="711" r:id="rId80"/>
    <p:sldId id="712" r:id="rId81"/>
    <p:sldId id="280" r:id="rId82"/>
    <p:sldId id="514" r:id="rId83"/>
    <p:sldId id="713" r:id="rId84"/>
    <p:sldId id="714" r:id="rId85"/>
    <p:sldId id="715" r:id="rId86"/>
    <p:sldId id="716" r:id="rId87"/>
    <p:sldId id="717" r:id="rId88"/>
    <p:sldId id="718" r:id="rId89"/>
    <p:sldId id="719" r:id="rId90"/>
    <p:sldId id="720" r:id="rId91"/>
    <p:sldId id="721" r:id="rId92"/>
    <p:sldId id="722" r:id="rId93"/>
    <p:sldId id="723" r:id="rId94"/>
    <p:sldId id="724" r:id="rId95"/>
    <p:sldId id="725" r:id="rId96"/>
    <p:sldId id="726" r:id="rId97"/>
    <p:sldId id="727" r:id="rId98"/>
    <p:sldId id="728" r:id="rId99"/>
    <p:sldId id="729" r:id="rId100"/>
    <p:sldId id="730" r:id="rId101"/>
    <p:sldId id="731" r:id="rId102"/>
    <p:sldId id="732" r:id="rId103"/>
    <p:sldId id="733" r:id="rId104"/>
    <p:sldId id="734" r:id="rId105"/>
    <p:sldId id="735" r:id="rId106"/>
    <p:sldId id="736" r:id="rId107"/>
    <p:sldId id="850" r:id="rId108"/>
    <p:sldId id="851" r:id="rId109"/>
    <p:sldId id="852" r:id="rId110"/>
    <p:sldId id="853" r:id="rId111"/>
    <p:sldId id="854" r:id="rId112"/>
    <p:sldId id="855" r:id="rId113"/>
    <p:sldId id="856" r:id="rId114"/>
    <p:sldId id="857" r:id="rId115"/>
    <p:sldId id="737" r:id="rId116"/>
    <p:sldId id="858" r:id="rId117"/>
    <p:sldId id="859" r:id="rId118"/>
    <p:sldId id="860" r:id="rId119"/>
    <p:sldId id="863" r:id="rId120"/>
    <p:sldId id="861" r:id="rId121"/>
    <p:sldId id="862" r:id="rId122"/>
    <p:sldId id="738" r:id="rId123"/>
    <p:sldId id="866" r:id="rId124"/>
    <p:sldId id="868" r:id="rId125"/>
    <p:sldId id="865" r:id="rId126"/>
    <p:sldId id="869" r:id="rId127"/>
    <p:sldId id="870" r:id="rId128"/>
    <p:sldId id="871" r:id="rId129"/>
    <p:sldId id="872" r:id="rId130"/>
    <p:sldId id="873" r:id="rId131"/>
    <p:sldId id="874" r:id="rId132"/>
    <p:sldId id="875" r:id="rId133"/>
    <p:sldId id="876" r:id="rId134"/>
    <p:sldId id="864" r:id="rId135"/>
    <p:sldId id="739" r:id="rId136"/>
    <p:sldId id="740" r:id="rId137"/>
    <p:sldId id="741" r:id="rId138"/>
    <p:sldId id="742" r:id="rId139"/>
    <p:sldId id="745" r:id="rId140"/>
    <p:sldId id="743" r:id="rId141"/>
    <p:sldId id="746" r:id="rId142"/>
    <p:sldId id="748" r:id="rId143"/>
    <p:sldId id="750" r:id="rId144"/>
    <p:sldId id="747" r:id="rId145"/>
    <p:sldId id="749" r:id="rId146"/>
    <p:sldId id="751" r:id="rId147"/>
    <p:sldId id="744" r:id="rId148"/>
    <p:sldId id="752" r:id="rId149"/>
    <p:sldId id="753" r:id="rId150"/>
    <p:sldId id="754" r:id="rId151"/>
    <p:sldId id="755" r:id="rId152"/>
    <p:sldId id="756" r:id="rId153"/>
    <p:sldId id="757" r:id="rId154"/>
    <p:sldId id="758" r:id="rId155"/>
    <p:sldId id="759" r:id="rId156"/>
    <p:sldId id="760" r:id="rId157"/>
    <p:sldId id="761" r:id="rId158"/>
    <p:sldId id="762" r:id="rId159"/>
    <p:sldId id="763" r:id="rId160"/>
    <p:sldId id="764" r:id="rId161"/>
    <p:sldId id="765" r:id="rId162"/>
    <p:sldId id="768" r:id="rId163"/>
    <p:sldId id="769" r:id="rId164"/>
    <p:sldId id="770" r:id="rId165"/>
    <p:sldId id="771" r:id="rId166"/>
    <p:sldId id="772" r:id="rId167"/>
    <p:sldId id="773" r:id="rId168"/>
    <p:sldId id="774" r:id="rId169"/>
    <p:sldId id="775" r:id="rId170"/>
    <p:sldId id="776" r:id="rId171"/>
    <p:sldId id="777" r:id="rId172"/>
    <p:sldId id="778" r:id="rId173"/>
    <p:sldId id="779" r:id="rId174"/>
    <p:sldId id="780" r:id="rId175"/>
    <p:sldId id="781" r:id="rId176"/>
    <p:sldId id="782" r:id="rId177"/>
    <p:sldId id="878" r:id="rId178"/>
    <p:sldId id="783" r:id="rId179"/>
    <p:sldId id="784" r:id="rId180"/>
    <p:sldId id="785" r:id="rId181"/>
    <p:sldId id="786" r:id="rId182"/>
    <p:sldId id="787" r:id="rId183"/>
    <p:sldId id="788" r:id="rId184"/>
    <p:sldId id="789" r:id="rId185"/>
    <p:sldId id="790" r:id="rId186"/>
    <p:sldId id="791" r:id="rId187"/>
    <p:sldId id="792" r:id="rId188"/>
    <p:sldId id="793" r:id="rId189"/>
    <p:sldId id="794" r:id="rId190"/>
    <p:sldId id="795" r:id="rId191"/>
    <p:sldId id="796" r:id="rId192"/>
    <p:sldId id="797" r:id="rId193"/>
    <p:sldId id="806" r:id="rId194"/>
    <p:sldId id="801" r:id="rId195"/>
    <p:sldId id="802" r:id="rId196"/>
    <p:sldId id="803" r:id="rId197"/>
    <p:sldId id="804" r:id="rId198"/>
    <p:sldId id="805" r:id="rId199"/>
    <p:sldId id="807" r:id="rId200"/>
    <p:sldId id="808" r:id="rId201"/>
    <p:sldId id="809" r:id="rId202"/>
    <p:sldId id="810" r:id="rId203"/>
    <p:sldId id="811" r:id="rId204"/>
    <p:sldId id="812" r:id="rId205"/>
    <p:sldId id="813" r:id="rId206"/>
    <p:sldId id="800" r:id="rId207"/>
    <p:sldId id="879" r:id="rId208"/>
    <p:sldId id="880" r:id="rId209"/>
    <p:sldId id="881" r:id="rId210"/>
    <p:sldId id="814" r:id="rId211"/>
    <p:sldId id="882" r:id="rId212"/>
    <p:sldId id="815" r:id="rId213"/>
    <p:sldId id="816" r:id="rId214"/>
    <p:sldId id="817" r:id="rId215"/>
    <p:sldId id="883" r:id="rId216"/>
    <p:sldId id="884" r:id="rId217"/>
    <p:sldId id="885" r:id="rId218"/>
    <p:sldId id="886" r:id="rId219"/>
    <p:sldId id="818" r:id="rId220"/>
    <p:sldId id="819" r:id="rId221"/>
    <p:sldId id="820" r:id="rId222"/>
    <p:sldId id="821" r:id="rId223"/>
    <p:sldId id="822" r:id="rId224"/>
    <p:sldId id="877" r:id="rId225"/>
    <p:sldId id="887" r:id="rId226"/>
    <p:sldId id="888" r:id="rId227"/>
    <p:sldId id="824" r:id="rId228"/>
    <p:sldId id="823" r:id="rId229"/>
    <p:sldId id="825" r:id="rId230"/>
    <p:sldId id="826" r:id="rId231"/>
    <p:sldId id="827" r:id="rId232"/>
    <p:sldId id="828" r:id="rId233"/>
    <p:sldId id="829" r:id="rId234"/>
    <p:sldId id="830" r:id="rId235"/>
    <p:sldId id="849" r:id="rId236"/>
    <p:sldId id="889" r:id="rId237"/>
    <p:sldId id="890" r:id="rId238"/>
    <p:sldId id="891" r:id="rId239"/>
    <p:sldId id="892" r:id="rId240"/>
    <p:sldId id="893" r:id="rId241"/>
    <p:sldId id="894" r:id="rId242"/>
    <p:sldId id="895" r:id="rId243"/>
    <p:sldId id="896" r:id="rId244"/>
    <p:sldId id="897" r:id="rId245"/>
    <p:sldId id="898" r:id="rId246"/>
    <p:sldId id="899" r:id="rId247"/>
    <p:sldId id="847" r:id="rId248"/>
    <p:sldId id="900" r:id="rId249"/>
    <p:sldId id="848" r:id="rId250"/>
    <p:sldId id="901" r:id="rId251"/>
    <p:sldId id="902" r:id="rId252"/>
    <p:sldId id="903" r:id="rId253"/>
    <p:sldId id="905" r:id="rId254"/>
    <p:sldId id="906" r:id="rId255"/>
    <p:sldId id="907" r:id="rId256"/>
    <p:sldId id="908" r:id="rId257"/>
    <p:sldId id="909" r:id="rId258"/>
    <p:sldId id="910" r:id="rId259"/>
    <p:sldId id="911" r:id="rId260"/>
    <p:sldId id="912" r:id="rId261"/>
    <p:sldId id="913" r:id="rId262"/>
    <p:sldId id="914" r:id="rId263"/>
    <p:sldId id="934" r:id="rId264"/>
    <p:sldId id="915" r:id="rId265"/>
    <p:sldId id="916" r:id="rId266"/>
    <p:sldId id="917" r:id="rId267"/>
    <p:sldId id="918" r:id="rId268"/>
    <p:sldId id="919" r:id="rId269"/>
    <p:sldId id="920" r:id="rId270"/>
    <p:sldId id="921" r:id="rId271"/>
    <p:sldId id="922" r:id="rId272"/>
    <p:sldId id="923" r:id="rId273"/>
    <p:sldId id="924" r:id="rId274"/>
    <p:sldId id="925" r:id="rId275"/>
    <p:sldId id="926" r:id="rId276"/>
    <p:sldId id="927" r:id="rId277"/>
    <p:sldId id="928" r:id="rId278"/>
    <p:sldId id="929" r:id="rId279"/>
    <p:sldId id="930" r:id="rId280"/>
    <p:sldId id="931" r:id="rId281"/>
    <p:sldId id="932" r:id="rId282"/>
    <p:sldId id="933" r:id="rId283"/>
    <p:sldId id="646" r:id="rId284"/>
    <p:sldId id="944" r:id="rId285"/>
    <p:sldId id="945" r:id="rId286"/>
    <p:sldId id="946" r:id="rId287"/>
    <p:sldId id="947" r:id="rId288"/>
    <p:sldId id="949" r:id="rId289"/>
    <p:sldId id="948" r:id="rId290"/>
    <p:sldId id="951" r:id="rId291"/>
    <p:sldId id="952" r:id="rId292"/>
    <p:sldId id="953" r:id="rId293"/>
    <p:sldId id="954" r:id="rId294"/>
    <p:sldId id="831" r:id="rId295"/>
    <p:sldId id="380" r:id="rId296"/>
    <p:sldId id="942" r:id="rId297"/>
    <p:sldId id="943" r:id="rId298"/>
    <p:sldId id="520" r:id="rId299"/>
    <p:sldId id="474" r:id="rId300"/>
    <p:sldId id="482" r:id="rId30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308" autoAdjust="0"/>
    <p:restoredTop sz="94660"/>
  </p:normalViewPr>
  <p:slideViewPr>
    <p:cSldViewPr snapToGrid="0">
      <p:cViewPr varScale="1">
        <p:scale>
          <a:sx n="117" d="100"/>
          <a:sy n="117" d="100"/>
        </p:scale>
        <p:origin x="9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268" Type="http://schemas.openxmlformats.org/officeDocument/2006/relationships/slide" Target="slides/slide267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279" Type="http://schemas.openxmlformats.org/officeDocument/2006/relationships/slide" Target="slides/slide278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viewProps" Target="viewProps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48" Type="http://schemas.openxmlformats.org/officeDocument/2006/relationships/slide" Target="slides/slide247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217" Type="http://schemas.openxmlformats.org/officeDocument/2006/relationships/slide" Target="slides/slide216.xml"/><Relationship Id="rId259" Type="http://schemas.openxmlformats.org/officeDocument/2006/relationships/slide" Target="slides/slide258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291" Type="http://schemas.openxmlformats.org/officeDocument/2006/relationships/slide" Target="slides/slide290.xml"/><Relationship Id="rId305" Type="http://schemas.openxmlformats.org/officeDocument/2006/relationships/theme" Target="theme/theme1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281" Type="http://schemas.openxmlformats.org/officeDocument/2006/relationships/slide" Target="slides/slide280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250" Type="http://schemas.openxmlformats.org/officeDocument/2006/relationships/slide" Target="slides/slide249.xml"/><Relationship Id="rId271" Type="http://schemas.openxmlformats.org/officeDocument/2006/relationships/slide" Target="slides/slide270.xml"/><Relationship Id="rId292" Type="http://schemas.openxmlformats.org/officeDocument/2006/relationships/slide" Target="slides/slide291.xml"/><Relationship Id="rId306" Type="http://schemas.openxmlformats.org/officeDocument/2006/relationships/tableStyles" Target="tableStyles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240" Type="http://schemas.openxmlformats.org/officeDocument/2006/relationships/slide" Target="slides/slide239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1" Type="http://schemas.openxmlformats.org/officeDocument/2006/relationships/slide" Target="slides/slide250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293" Type="http://schemas.openxmlformats.org/officeDocument/2006/relationships/slide" Target="slides/slide29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283" Type="http://schemas.openxmlformats.org/officeDocument/2006/relationships/slide" Target="slides/slide282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slide" Target="slides/slide272.xml"/><Relationship Id="rId294" Type="http://schemas.openxmlformats.org/officeDocument/2006/relationships/slide" Target="slides/slide293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284" Type="http://schemas.openxmlformats.org/officeDocument/2006/relationships/slide" Target="slides/slide283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95" Type="http://schemas.openxmlformats.org/officeDocument/2006/relationships/slide" Target="slides/slide294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slide" Target="slides/slide284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slide" Target="slides/slide299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302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303" Type="http://schemas.openxmlformats.org/officeDocument/2006/relationships/presProps" Target="presProps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258" Type="http://schemas.openxmlformats.org/officeDocument/2006/relationships/slide" Target="slides/slide257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8" Type="http://schemas.openxmlformats.org/officeDocument/2006/relationships/slide" Target="slides/slide2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C471C-5CEB-41C5-B26F-30EBC0FE28CB}" type="datetimeFigureOut">
              <a:rPr lang="en-US" smtClean="0"/>
              <a:t>12/21/2020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33D755-76CD-42F0-8D5E-2EA7AF43B1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9461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11779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07696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21172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05369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53938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F34B6E3E-06F4-4326-ABDB-61EE022A2F5F}" type="datetimeFigureOut">
              <a:rPr lang="en-US" smtClean="0"/>
              <a:t>12/21/2020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33774C1C-98C4-466C-B515-D82BAC44B2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2516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B6E3E-06F4-4326-ABDB-61EE022A2F5F}" type="datetimeFigureOut">
              <a:rPr lang="en-US" smtClean="0"/>
              <a:t>12/21/2020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74C1C-98C4-466C-B515-D82BAC44B2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9928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B6E3E-06F4-4326-ABDB-61EE022A2F5F}" type="datetimeFigureOut">
              <a:rPr lang="en-US" smtClean="0"/>
              <a:t>12/21/2020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74C1C-98C4-466C-B515-D82BAC44B2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7468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B6E3E-06F4-4326-ABDB-61EE022A2F5F}" type="datetimeFigureOut">
              <a:rPr lang="en-US" smtClean="0"/>
              <a:t>12/21/2020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74C1C-98C4-466C-B515-D82BAC44B263}" type="slidenum">
              <a:rPr lang="en-US" smtClean="0"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453165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B6E3E-06F4-4326-ABDB-61EE022A2F5F}" type="datetimeFigureOut">
              <a:rPr lang="en-US" smtClean="0"/>
              <a:t>12/21/2020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74C1C-98C4-466C-B515-D82BAC44B2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0668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B6E3E-06F4-4326-ABDB-61EE022A2F5F}" type="datetimeFigureOut">
              <a:rPr lang="en-US" smtClean="0"/>
              <a:t>12/21/2020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74C1C-98C4-466C-B515-D82BAC44B2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5397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B6E3E-06F4-4326-ABDB-61EE022A2F5F}" type="datetimeFigureOut">
              <a:rPr lang="en-US" smtClean="0"/>
              <a:t>12/21/2020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74C1C-98C4-466C-B515-D82BAC44B2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2780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B6E3E-06F4-4326-ABDB-61EE022A2F5F}" type="datetimeFigureOut">
              <a:rPr lang="en-US" smtClean="0"/>
              <a:t>12/21/2020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74C1C-98C4-466C-B515-D82BAC44B2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1162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B6E3E-06F4-4326-ABDB-61EE022A2F5F}" type="datetimeFigureOut">
              <a:rPr lang="en-US" smtClean="0"/>
              <a:t>12/21/2020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74C1C-98C4-466C-B515-D82BAC44B2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74590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7551" y="314302"/>
            <a:ext cx="7384264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7551" y="2346299"/>
            <a:ext cx="7384264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611" y="4099451"/>
            <a:ext cx="3188443" cy="589768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7551" y="4191000"/>
            <a:ext cx="7384264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611" y="4607437"/>
            <a:ext cx="3188444" cy="4974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611" y="4988589"/>
            <a:ext cx="3188443" cy="4420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611" y="5373830"/>
            <a:ext cx="3188443" cy="40510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611" y="5717301"/>
            <a:ext cx="3188443" cy="3681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41156370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B6E3E-06F4-4326-ABDB-61EE022A2F5F}" type="datetimeFigureOut">
              <a:rPr lang="en-US" smtClean="0"/>
              <a:t>12/21/2020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74C1C-98C4-466C-B515-D82BAC44B2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9420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B6E3E-06F4-4326-ABDB-61EE022A2F5F}" type="datetimeFigureOut">
              <a:rPr lang="en-US" smtClean="0"/>
              <a:t>12/21/2020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74C1C-98C4-466C-B515-D82BAC44B2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3592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B6E3E-06F4-4326-ABDB-61EE022A2F5F}" type="datetimeFigureOut">
              <a:rPr lang="en-US" smtClean="0"/>
              <a:t>12/21/2020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74C1C-98C4-466C-B515-D82BAC44B2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9101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B6E3E-06F4-4326-ABDB-61EE022A2F5F}" type="datetimeFigureOut">
              <a:rPr lang="en-US" smtClean="0"/>
              <a:t>12/21/2020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74C1C-98C4-466C-B515-D82BAC44B2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9632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B6E3E-06F4-4326-ABDB-61EE022A2F5F}" type="datetimeFigureOut">
              <a:rPr lang="en-US" smtClean="0"/>
              <a:t>12/21/2020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74C1C-98C4-466C-B515-D82BAC44B2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7903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B6E3E-06F4-4326-ABDB-61EE022A2F5F}" type="datetimeFigureOut">
              <a:rPr lang="en-US" smtClean="0"/>
              <a:t>12/21/2020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74C1C-98C4-466C-B515-D82BAC44B2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3725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B6E3E-06F4-4326-ABDB-61EE022A2F5F}" type="datetimeFigureOut">
              <a:rPr lang="en-US" smtClean="0"/>
              <a:t>12/21/2020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74C1C-98C4-466C-B515-D82BAC44B2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0281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B6E3E-06F4-4326-ABDB-61EE022A2F5F}" type="datetimeFigureOut">
              <a:rPr lang="en-US" smtClean="0"/>
              <a:t>12/21/2020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74C1C-98C4-466C-B515-D82BAC44B2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0019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0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4B6E3E-06F4-4326-ABDB-61EE022A2F5F}" type="datetimeFigureOut">
              <a:rPr lang="en-US" smtClean="0"/>
              <a:t>12/21/2020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774C1C-98C4-466C-B515-D82BAC44B2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2039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  <p:sldLayoutId id="2147483696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hyperlink" Target="https://lucid.co/product/lucidchart" TargetMode="External"/><Relationship Id="rId2" Type="http://schemas.openxmlformats.org/officeDocument/2006/relationships/hyperlink" Target="https://draw.io/" TargetMode="External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sli.do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jpe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2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2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2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2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hyperlink" Target="https://martinfowler.com/eaaDev/EventSourcing.html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2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lab08.com/careers/" TargetMode="External"/><Relationship Id="rId1" Type="http://schemas.openxmlformats.org/officeDocument/2006/relationships/slideLayout" Target="../slideLayouts/slideLayout2.xml"/></Relationships>
</file>

<file path=ppt/slides/_rels/slide29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patreon.com/ivaylokenov" TargetMode="External"/><Relationship Id="rId1" Type="http://schemas.openxmlformats.org/officeDocument/2006/relationships/slideLayout" Target="../slideLayouts/slideLayout2.xml"/></Relationships>
</file>

<file path=ppt/slides/_rels/slide2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mailto:wewritesoftware@gmail.com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Relationship Id="rId4" Type="http://schemas.openxmlformats.org/officeDocument/2006/relationships/hyperlink" Target="https://www.facebook.com/groups/codeitup/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acebook.com/groups/codeitup/" TargetMode="External"/><Relationship Id="rId2" Type="http://schemas.openxmlformats.org/officeDocument/2006/relationships/hyperlink" Target="https://bit.ly/software-architectures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sli.do/" TargetMode="Externa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acebook.com/groups/codeitup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software-architectures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hyperlink" Target="https://github.com/ivaylokenov" TargetMode="External"/><Relationship Id="rId7" Type="http://schemas.openxmlformats.org/officeDocument/2006/relationships/hyperlink" Target="https://youtube.com/MyTestedASPNETTV" TargetMode="External"/><Relationship Id="rId2" Type="http://schemas.openxmlformats.org/officeDocument/2006/relationships/hyperlink" Target="https://mytestedasp.net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instagram.com/ivaylokenov/" TargetMode="External"/><Relationship Id="rId5" Type="http://schemas.openxmlformats.org/officeDocument/2006/relationships/hyperlink" Target="https://linkedin.com/in/kenov" TargetMode="External"/><Relationship Id="rId4" Type="http://schemas.openxmlformats.org/officeDocument/2006/relationships/hyperlink" Target="https://www.facebook.com/ivaylo.kenov" TargetMode="Externa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16personalities.com/" TargetMode="Externa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lab08.com/careers/" TargetMode="Externa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patreon.com/ivaylokenov" TargetMode="Externa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1844842" y="1861109"/>
            <a:ext cx="9801832" cy="1476352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1"/>
                </a:solidFill>
              </a:rPr>
              <a:t>Becoming a Software Architect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736375" y="3520539"/>
            <a:ext cx="7910299" cy="131130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Code It Up Workshop Vol. 4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3E4CA122-3730-4B78-BAC8-8C7588E385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5128" y="4996891"/>
            <a:ext cx="1445617" cy="1057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38250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31034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800" dirty="0"/>
              <a:t>About Code It Up</a:t>
            </a:r>
          </a:p>
          <a:p>
            <a:pPr>
              <a:lnSpc>
                <a:spcPct val="100000"/>
              </a:lnSpc>
            </a:pPr>
            <a:r>
              <a:rPr lang="en-US" sz="2800" dirty="0"/>
              <a:t>About This Workshop</a:t>
            </a:r>
          </a:p>
          <a:p>
            <a:pPr>
              <a:lnSpc>
                <a:spcPct val="100000"/>
              </a:lnSpc>
            </a:pPr>
            <a:r>
              <a:rPr lang="en-US" sz="2800" dirty="0"/>
              <a:t>Why Software Architecture</a:t>
            </a:r>
          </a:p>
          <a:p>
            <a:pPr>
              <a:lnSpc>
                <a:spcPct val="100000"/>
              </a:lnSpc>
            </a:pPr>
            <a:r>
              <a:rPr lang="en-US" sz="2800" dirty="0"/>
              <a:t>The Architect And The Team</a:t>
            </a:r>
          </a:p>
          <a:p>
            <a:pPr>
              <a:lnSpc>
                <a:spcPct val="100000"/>
              </a:lnSpc>
            </a:pPr>
            <a:r>
              <a:rPr lang="en-US" sz="2800" dirty="0"/>
              <a:t>What Makes A Great Architect</a:t>
            </a:r>
          </a:p>
          <a:p>
            <a:pPr>
              <a:lnSpc>
                <a:spcPct val="100000"/>
              </a:lnSpc>
            </a:pPr>
            <a:r>
              <a:rPr lang="en-US" sz="2800" dirty="0"/>
              <a:t>What Is Software Architecture?</a:t>
            </a:r>
          </a:p>
          <a:p>
            <a:pPr>
              <a:lnSpc>
                <a:spcPct val="100000"/>
              </a:lnSpc>
            </a:pPr>
            <a:r>
              <a:rPr lang="en-US" sz="2800" dirty="0"/>
              <a:t>Unified Modeling Language</a:t>
            </a:r>
          </a:p>
          <a:p>
            <a:pPr>
              <a:lnSpc>
                <a:spcPct val="100000"/>
              </a:lnSpc>
            </a:pPr>
            <a:r>
              <a:rPr lang="en-US" sz="2800" dirty="0"/>
              <a:t>Designing Solution Architectures</a:t>
            </a:r>
          </a:p>
          <a:p>
            <a:pPr>
              <a:lnSpc>
                <a:spcPct val="100000"/>
              </a:lnSpc>
            </a:pPr>
            <a:endParaRPr lang="en-US" sz="2800" dirty="0"/>
          </a:p>
          <a:p>
            <a:pPr>
              <a:lnSpc>
                <a:spcPct val="100000"/>
              </a:lnSpc>
            </a:pPr>
            <a:endParaRPr lang="en-US" sz="2800" dirty="0"/>
          </a:p>
          <a:p>
            <a:pPr>
              <a:lnSpc>
                <a:spcPct val="100000"/>
              </a:lnSpc>
            </a:pPr>
            <a:endParaRPr lang="en-US" sz="28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We Going To COVER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5A7E2EC5-E0B7-48FF-B10D-1F0B9A843D46}"/>
              </a:ext>
            </a:extLst>
          </p:cNvPr>
          <p:cNvSpPr txBox="1">
            <a:spLocks/>
          </p:cNvSpPr>
          <p:nvPr/>
        </p:nvSpPr>
        <p:spPr>
          <a:xfrm>
            <a:off x="6094412" y="1731034"/>
            <a:ext cx="11696797" cy="54582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800" dirty="0"/>
              <a:t>Common Technology Stacks</a:t>
            </a:r>
          </a:p>
          <a:p>
            <a:pPr>
              <a:lnSpc>
                <a:spcPct val="100000"/>
              </a:lnSpc>
            </a:pPr>
            <a:r>
              <a:rPr lang="en-US" sz="2800" dirty="0"/>
              <a:t>Architecture Design Patterns</a:t>
            </a:r>
          </a:p>
          <a:p>
            <a:pPr>
              <a:lnSpc>
                <a:spcPct val="100000"/>
              </a:lnSpc>
            </a:pPr>
            <a:r>
              <a:rPr lang="en-US" sz="2800" dirty="0"/>
              <a:t>Choosing The Right Patterns</a:t>
            </a:r>
          </a:p>
          <a:p>
            <a:pPr>
              <a:lnSpc>
                <a:spcPct val="100000"/>
              </a:lnSpc>
            </a:pPr>
            <a:r>
              <a:rPr lang="en-US" sz="2800" dirty="0"/>
              <a:t>Architecture Quality Attributes</a:t>
            </a:r>
          </a:p>
          <a:p>
            <a:pPr>
              <a:lnSpc>
                <a:spcPct val="100000"/>
              </a:lnSpc>
            </a:pPr>
            <a:r>
              <a:rPr lang="en-US" sz="2800" dirty="0"/>
              <a:t>System-Wide Considerations</a:t>
            </a:r>
          </a:p>
          <a:p>
            <a:pPr>
              <a:lnSpc>
                <a:spcPct val="100000"/>
              </a:lnSpc>
            </a:pPr>
            <a:r>
              <a:rPr lang="en-US" sz="2800" dirty="0"/>
              <a:t>Deployment Considerations</a:t>
            </a:r>
          </a:p>
          <a:p>
            <a:pPr>
              <a:lnSpc>
                <a:spcPct val="100000"/>
              </a:lnSpc>
            </a:pPr>
            <a:r>
              <a:rPr lang="en-US" sz="2800" dirty="0"/>
              <a:t>The Architecture Document</a:t>
            </a:r>
          </a:p>
          <a:p>
            <a:pPr>
              <a:lnSpc>
                <a:spcPct val="100000"/>
              </a:lnSpc>
            </a:pPr>
            <a:r>
              <a:rPr lang="en-US" sz="2800" dirty="0"/>
              <a:t>Designing A Real-Life Solution</a:t>
            </a:r>
          </a:p>
        </p:txBody>
      </p:sp>
    </p:spTree>
    <p:extLst>
      <p:ext uri="{BB962C8B-B14F-4D97-AF65-F5344CB8AC3E}">
        <p14:creationId xmlns:p14="http://schemas.microsoft.com/office/powerpoint/2010/main" val="397630741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100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Shows actors </a:t>
            </a:r>
            <a:endParaRPr lang="bg-BG" dirty="0"/>
          </a:p>
          <a:p>
            <a:pPr>
              <a:lnSpc>
                <a:spcPct val="100000"/>
              </a:lnSpc>
            </a:pPr>
            <a:r>
              <a:rPr lang="en-US" dirty="0"/>
              <a:t>Shows use cases </a:t>
            </a:r>
            <a:endParaRPr lang="bg-BG" dirty="0"/>
          </a:p>
          <a:p>
            <a:pPr>
              <a:lnSpc>
                <a:spcPct val="100000"/>
              </a:lnSpc>
            </a:pPr>
            <a:r>
              <a:rPr lang="en-US" dirty="0"/>
              <a:t>Binds actors to use cases </a:t>
            </a:r>
            <a:endParaRPr lang="bg-BG" dirty="0"/>
          </a:p>
          <a:p>
            <a:pPr>
              <a:lnSpc>
                <a:spcPct val="100000"/>
              </a:lnSpc>
            </a:pPr>
            <a:r>
              <a:rPr lang="en-US" dirty="0"/>
              <a:t>Can depict generalizations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GB" dirty="0"/>
              <a:t>The Use Case Diagram</a:t>
            </a:r>
            <a:endParaRPr lang="pt-B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5CE900-5FF7-44DA-A3B6-8FA4C1A9B0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0700" y="1712549"/>
            <a:ext cx="3776711" cy="314577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909418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914400" y="2667000"/>
            <a:ext cx="10363200" cy="9037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GB" dirty="0"/>
              <a:t>Designing Solution Architectures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945290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GB" dirty="0"/>
              <a:t>UML Diagrams In Architectures</a:t>
            </a:r>
            <a:endParaRPr lang="pt-B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068DB0A-8854-4167-A04F-258A9AE491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591" y="2097088"/>
            <a:ext cx="9125641" cy="322360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3686166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103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GB" dirty="0"/>
              <a:t>UML as Sketch </a:t>
            </a:r>
          </a:p>
          <a:p>
            <a:pPr lvl="1">
              <a:lnSpc>
                <a:spcPct val="100000"/>
              </a:lnSpc>
            </a:pPr>
            <a:r>
              <a:rPr lang="en-GB" dirty="0"/>
              <a:t>Intended for brainstorming and general loose guidelines</a:t>
            </a:r>
          </a:p>
          <a:p>
            <a:pPr>
              <a:lnSpc>
                <a:spcPct val="100000"/>
              </a:lnSpc>
            </a:pPr>
            <a:r>
              <a:rPr lang="en-GB" dirty="0"/>
              <a:t>UML as Blueprint </a:t>
            </a:r>
          </a:p>
          <a:p>
            <a:pPr lvl="1">
              <a:lnSpc>
                <a:spcPct val="100000"/>
              </a:lnSpc>
            </a:pPr>
            <a:r>
              <a:rPr lang="en-GB" dirty="0"/>
              <a:t>Very detailed, you can write code based on the diagrams</a:t>
            </a:r>
          </a:p>
          <a:p>
            <a:pPr lvl="1">
              <a:lnSpc>
                <a:spcPct val="100000"/>
              </a:lnSpc>
            </a:pPr>
            <a:r>
              <a:rPr lang="en-GB" dirty="0"/>
              <a:t>Forward Engineering - use diagram to generate code </a:t>
            </a:r>
          </a:p>
          <a:p>
            <a:pPr lvl="1">
              <a:lnSpc>
                <a:spcPct val="100000"/>
              </a:lnSpc>
            </a:pPr>
            <a:r>
              <a:rPr lang="en-GB" dirty="0"/>
              <a:t>Reverse Engineering - build diagram from existing code </a:t>
            </a:r>
          </a:p>
          <a:p>
            <a:pPr>
              <a:lnSpc>
                <a:spcPct val="100000"/>
              </a:lnSpc>
            </a:pPr>
            <a:r>
              <a:rPr lang="en-GB" dirty="0"/>
              <a:t>UML as Validation </a:t>
            </a:r>
          </a:p>
          <a:p>
            <a:pPr lvl="1">
              <a:lnSpc>
                <a:spcPct val="100000"/>
              </a:lnSpc>
            </a:pPr>
            <a:r>
              <a:rPr lang="en-GB" dirty="0"/>
              <a:t>Validate implementation against diagram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GB" dirty="0"/>
              <a:t>UML Design Strategies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351861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The Process For Designing Architectures</a:t>
            </a:r>
            <a:endParaRPr lang="pt-B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0D97C09-C2DD-44B1-A7FD-733F4FEEBA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5130" y="2097088"/>
            <a:ext cx="4221740" cy="378341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4044584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105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Identify scope of architecture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What are the high-level objectives and requirements?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New technologies? Server? Client? Proof of concept?</a:t>
            </a:r>
          </a:p>
          <a:p>
            <a:pPr>
              <a:lnSpc>
                <a:spcPct val="100000"/>
              </a:lnSpc>
            </a:pPr>
            <a:r>
              <a:rPr lang="en-US" dirty="0"/>
              <a:t>Estimate time to spend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Do you have months? Do you have weeks?</a:t>
            </a:r>
          </a:p>
          <a:p>
            <a:pPr>
              <a:lnSpc>
                <a:spcPct val="100000"/>
              </a:lnSpc>
            </a:pPr>
            <a:r>
              <a:rPr lang="en-US" dirty="0"/>
              <a:t>Identify audience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CEO? Developers? Functional Analyst?</a:t>
            </a:r>
          </a:p>
          <a:p>
            <a:pPr>
              <a:lnSpc>
                <a:spcPct val="100000"/>
              </a:lnSpc>
            </a:pPr>
            <a:r>
              <a:rPr lang="en-US" dirty="0"/>
              <a:t>Identify technical, usage and deployment constraints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What are the available technologies?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How many people use the system simultaneously?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How many servers do you have? Cloud? On premise?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These requirements are super important!</a:t>
            </a:r>
          </a:p>
          <a:p>
            <a:pPr lvl="1">
              <a:lnSpc>
                <a:spcPct val="100000"/>
              </a:lnSpc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GB" dirty="0"/>
              <a:t>Create Or Adjust Objectives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45164067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106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Key scenarios: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Significant unknown/risk – promo codes on scale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Significant use case – payments integration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Intersection of quality/function – clashing of these two attributes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Tradeoff between attributes – consider the trade offs</a:t>
            </a:r>
          </a:p>
          <a:p>
            <a:pPr>
              <a:lnSpc>
                <a:spcPct val="100000"/>
              </a:lnSpc>
            </a:pPr>
            <a:r>
              <a:rPr lang="en-US" dirty="0"/>
              <a:t>Significant use cases: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Business-critical – part of the core business domain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High impact – very important for the end-users</a:t>
            </a:r>
          </a:p>
          <a:p>
            <a:pPr>
              <a:lnSpc>
                <a:spcPct val="100000"/>
              </a:lnSpc>
            </a:pPr>
            <a:r>
              <a:rPr lang="en-US" dirty="0"/>
              <a:t>Create Use Case Diagrams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GB" dirty="0"/>
              <a:t>Identify Key Scenarios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47613576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107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Functional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Business flows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What the user should do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User interfaces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And many more…</a:t>
            </a:r>
          </a:p>
          <a:p>
            <a:pPr>
              <a:lnSpc>
                <a:spcPct val="100000"/>
              </a:lnSpc>
            </a:pPr>
            <a:r>
              <a:rPr lang="en-US" dirty="0"/>
              <a:t>Non-functional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Performance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Load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Data volume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Concurrent users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SLA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These are the most common ones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GB" dirty="0"/>
              <a:t>Two types of requirements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9007177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108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"What is the required performance of the system?"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"SUPER FAST!"</a:t>
            </a:r>
          </a:p>
          <a:p>
            <a:pPr>
              <a:lnSpc>
                <a:spcPct val="100000"/>
              </a:lnSpc>
            </a:pPr>
            <a:r>
              <a:rPr lang="en-US" dirty="0"/>
              <a:t>Always talk in numbers!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For example, if you have an end user – each task should complete in less than a second!</a:t>
            </a:r>
          </a:p>
          <a:p>
            <a:pPr>
              <a:lnSpc>
                <a:spcPct val="100000"/>
              </a:lnSpc>
            </a:pPr>
            <a:r>
              <a:rPr lang="en-US" dirty="0"/>
              <a:t>Think about latency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How much time does it take to perform a single task?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How much time will it take to store a user in the database?</a:t>
            </a:r>
          </a:p>
          <a:p>
            <a:pPr>
              <a:lnSpc>
                <a:spcPct val="100000"/>
              </a:lnSpc>
            </a:pPr>
            <a:r>
              <a:rPr lang="en-US" dirty="0"/>
              <a:t>Think about throughput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How many tasks can be performed for a given time unit?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How many users can be saved in the database in a minute?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GB" dirty="0"/>
              <a:t>Performance requirements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4074206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109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Let's say we have a task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Storing a user in database</a:t>
            </a:r>
          </a:p>
          <a:p>
            <a:pPr>
              <a:lnSpc>
                <a:spcPct val="100000"/>
              </a:lnSpc>
            </a:pPr>
            <a:r>
              <a:rPr lang="en-US" dirty="0"/>
              <a:t>And its latency is 1 second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This is quite slow, but it is just a demonstrational number</a:t>
            </a:r>
          </a:p>
          <a:p>
            <a:pPr>
              <a:lnSpc>
                <a:spcPct val="100000"/>
              </a:lnSpc>
            </a:pPr>
            <a:r>
              <a:rPr lang="en-US" dirty="0"/>
              <a:t>What is the throughput for 1 minute then?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In a well-designed system – more than 1000 users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In a badly designed system – around 60 users</a:t>
            </a:r>
          </a:p>
          <a:p>
            <a:pPr>
              <a:lnSpc>
                <a:spcPct val="100000"/>
              </a:lnSpc>
            </a:pPr>
            <a:r>
              <a:rPr lang="en-US" dirty="0"/>
              <a:t>Both attributes are important!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GB" dirty="0"/>
              <a:t>Performance numbers Example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975786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914400" y="2667000"/>
            <a:ext cx="10363200" cy="9037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ABOUT CODE IT UP</a:t>
            </a:r>
          </a:p>
        </p:txBody>
      </p:sp>
    </p:spTree>
    <p:extLst>
      <p:ext uri="{BB962C8B-B14F-4D97-AF65-F5344CB8AC3E}">
        <p14:creationId xmlns:p14="http://schemas.microsoft.com/office/powerpoint/2010/main" val="1279203426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110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Load is quantity of work without crashing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In a Web API – how many concurrent requests could the server handle without crashing</a:t>
            </a:r>
          </a:p>
          <a:p>
            <a:pPr>
              <a:lnSpc>
                <a:spcPct val="100000"/>
              </a:lnSpc>
            </a:pPr>
            <a:r>
              <a:rPr lang="en-US" dirty="0"/>
              <a:t>Difference with throughput: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Throughput – 100 requests/second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Load – 500 requests without crashing</a:t>
            </a:r>
          </a:p>
          <a:p>
            <a:pPr>
              <a:lnSpc>
                <a:spcPct val="100000"/>
              </a:lnSpc>
            </a:pPr>
            <a:r>
              <a:rPr lang="en-US" dirty="0"/>
              <a:t>Users can tolerate a bit slow system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But they hate crashing ones!</a:t>
            </a:r>
          </a:p>
          <a:p>
            <a:pPr>
              <a:lnSpc>
                <a:spcPct val="100000"/>
              </a:lnSpc>
            </a:pPr>
            <a:r>
              <a:rPr lang="en-US" dirty="0"/>
              <a:t>Best practice is to always plan for the most extreme cases!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For example – Black Friday in an e-commerce site!</a:t>
            </a:r>
          </a:p>
          <a:p>
            <a:pPr>
              <a:lnSpc>
                <a:spcPct val="100000"/>
              </a:lnSpc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GB" dirty="0"/>
              <a:t>Load requirements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35044420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111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How much data the system will accumulate over time</a:t>
            </a:r>
          </a:p>
          <a:p>
            <a:pPr>
              <a:lnSpc>
                <a:spcPct val="100000"/>
              </a:lnSpc>
            </a:pPr>
            <a:r>
              <a:rPr lang="en-US" dirty="0"/>
              <a:t>This requirement dictates: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The database type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Designing queries in the database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Storage planning</a:t>
            </a:r>
          </a:p>
          <a:p>
            <a:pPr>
              <a:lnSpc>
                <a:spcPct val="100000"/>
              </a:lnSpc>
            </a:pPr>
            <a:r>
              <a:rPr lang="en-US" dirty="0"/>
              <a:t>Two aspects: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Data required on "day one"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For example – initially we need 1 GB of data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Data growth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For example – our database grows annually with 2 TB of data</a:t>
            </a:r>
          </a:p>
          <a:p>
            <a:pPr>
              <a:lnSpc>
                <a:spcPct val="100000"/>
              </a:lnSpc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GB" dirty="0"/>
              <a:t>Data volume requirements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51046212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112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How many users will use the system simultaneously</a:t>
            </a:r>
          </a:p>
          <a:p>
            <a:pPr>
              <a:lnSpc>
                <a:spcPct val="100000"/>
              </a:lnSpc>
            </a:pPr>
            <a:r>
              <a:rPr lang="en-US" dirty="0"/>
              <a:t>It is different than the load requirements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Concurrent users have "dead times"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They read the page, watch something on it, but do not make requests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Load requirements consider the actual requests</a:t>
            </a:r>
          </a:p>
          <a:p>
            <a:pPr>
              <a:lnSpc>
                <a:spcPct val="100000"/>
              </a:lnSpc>
            </a:pPr>
            <a:r>
              <a:rPr lang="en-US" dirty="0"/>
              <a:t>The rule of thumb is to take the load requirements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And multiple them by 10!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But this depends on the system type</a:t>
            </a:r>
          </a:p>
          <a:p>
            <a:pPr>
              <a:lnSpc>
                <a:spcPct val="100000"/>
              </a:lnSpc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GB" dirty="0"/>
              <a:t>Concurrent users requirements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48795693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113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What is the required uptime for the system in percentage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For example, 99.99% uptime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This is translated to ~1 hour of downtime in a year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It would be quite impressive!</a:t>
            </a:r>
          </a:p>
          <a:p>
            <a:pPr>
              <a:lnSpc>
                <a:spcPct val="100000"/>
              </a:lnSpc>
            </a:pPr>
            <a:r>
              <a:rPr lang="en-US" dirty="0"/>
              <a:t>It is the solution's architect to manage the clients' expectations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If the expected uptime is 99.999%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Just tell them that we will need at least five different data centers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On independent continents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With variety of power supplies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And multiple Internet providers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This answer usually brings them down to Earth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US" dirty="0"/>
          </a:p>
          <a:p>
            <a:pPr lvl="1"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GB" dirty="0"/>
              <a:t>Service Level Agreement requirements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9097267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114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The Functional Analysts and the CEO usually provide a well documented</a:t>
            </a:r>
            <a:br>
              <a:rPr lang="en-US" dirty="0"/>
            </a:br>
            <a:r>
              <a:rPr lang="en-US" dirty="0"/>
              <a:t>business and functional requirements of the system</a:t>
            </a:r>
          </a:p>
          <a:p>
            <a:pPr>
              <a:lnSpc>
                <a:spcPct val="100000"/>
              </a:lnSpc>
            </a:pPr>
            <a:r>
              <a:rPr lang="en-US" dirty="0"/>
              <a:t>But who defines the non-functional ones?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It is the Solution's Architect job to frame them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By starting discussions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And asking the right questions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And keeping the expectations realistic and meaningful 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There is no need to fight for every millisecond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The users will not notice that</a:t>
            </a:r>
          </a:p>
          <a:p>
            <a:pPr>
              <a:lnSpc>
                <a:spcPct val="100000"/>
              </a:lnSpc>
            </a:pPr>
            <a:r>
              <a:rPr lang="en-US" dirty="0"/>
              <a:t>Never design a system without the non-functional requirements!</a:t>
            </a:r>
          </a:p>
          <a:p>
            <a:pPr>
              <a:lnSpc>
                <a:spcPct val="100000"/>
              </a:lnSpc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Who defines these requirements?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61123987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115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GB" dirty="0"/>
              <a:t>Determine application type</a:t>
            </a:r>
          </a:p>
          <a:p>
            <a:pPr lvl="1">
              <a:lnSpc>
                <a:spcPct val="100000"/>
              </a:lnSpc>
            </a:pPr>
            <a:r>
              <a:rPr lang="en-GB" dirty="0"/>
              <a:t>Bot? Console? Service? Web? Desktop? Maybe Serverless? </a:t>
            </a:r>
          </a:p>
          <a:p>
            <a:pPr>
              <a:lnSpc>
                <a:spcPct val="100000"/>
              </a:lnSpc>
            </a:pPr>
            <a:r>
              <a:rPr lang="en-GB" dirty="0"/>
              <a:t>Identify deployment constraints</a:t>
            </a:r>
          </a:p>
          <a:p>
            <a:pPr lvl="1">
              <a:lnSpc>
                <a:spcPct val="100000"/>
              </a:lnSpc>
            </a:pPr>
            <a:r>
              <a:rPr lang="en-GB" dirty="0"/>
              <a:t>Where are you going do deploy the application? </a:t>
            </a:r>
          </a:p>
          <a:p>
            <a:pPr>
              <a:lnSpc>
                <a:spcPct val="100000"/>
              </a:lnSpc>
            </a:pPr>
            <a:r>
              <a:rPr lang="en-GB" dirty="0"/>
              <a:t>Identify architecture pattern </a:t>
            </a:r>
          </a:p>
          <a:p>
            <a:pPr lvl="1">
              <a:lnSpc>
                <a:spcPct val="100000"/>
              </a:lnSpc>
            </a:pPr>
            <a:r>
              <a:rPr lang="en-GB" dirty="0"/>
              <a:t>Layered? Component? Microservices? </a:t>
            </a:r>
          </a:p>
          <a:p>
            <a:pPr>
              <a:lnSpc>
                <a:spcPct val="100000"/>
              </a:lnSpc>
            </a:pPr>
            <a:r>
              <a:rPr lang="en-GB" dirty="0"/>
              <a:t>Determine technologies</a:t>
            </a:r>
          </a:p>
          <a:p>
            <a:pPr lvl="1">
              <a:lnSpc>
                <a:spcPct val="100000"/>
              </a:lnSpc>
            </a:pPr>
            <a:r>
              <a:rPr lang="en-GB" dirty="0"/>
              <a:t>What technologies are available? Libraries? Third-party tools?</a:t>
            </a:r>
          </a:p>
          <a:p>
            <a:pPr lvl="1">
              <a:lnSpc>
                <a:spcPct val="100000"/>
              </a:lnSpc>
            </a:pPr>
            <a:r>
              <a:rPr lang="en-GB" dirty="0"/>
              <a:t>A lot of factors play here… Choose wisely!</a:t>
            </a:r>
          </a:p>
          <a:p>
            <a:pPr>
              <a:lnSpc>
                <a:spcPct val="100000"/>
              </a:lnSpc>
            </a:pPr>
            <a:r>
              <a:rPr lang="en-GB" dirty="0"/>
              <a:t>Create a Layer Diagram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GB" dirty="0"/>
              <a:t>Create Application Overview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81815993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116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Best suited for: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User interface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User initiated actions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Large scale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Short, focused actions </a:t>
            </a:r>
          </a:p>
          <a:p>
            <a:pPr>
              <a:lnSpc>
                <a:spcPct val="100000"/>
              </a:lnSpc>
            </a:pPr>
            <a:r>
              <a:rPr lang="en-US" dirty="0"/>
              <a:t>Request-Response based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GB" dirty="0"/>
              <a:t>Application Types – Web application </a:t>
            </a:r>
            <a:endParaRPr lang="pt-BR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C3B5CC1-10AA-40DD-861D-2E0FBD7BB1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6887" y="1712549"/>
            <a:ext cx="5330524" cy="32010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6736119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117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Best suited for: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Data retrieval and storage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Client initiated actions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Large scale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Short, focused actions</a:t>
            </a:r>
          </a:p>
          <a:p>
            <a:pPr>
              <a:lnSpc>
                <a:spcPct val="100000"/>
              </a:lnSpc>
            </a:pPr>
            <a:r>
              <a:rPr lang="en-US" dirty="0"/>
              <a:t>Usually REST based </a:t>
            </a:r>
          </a:p>
          <a:p>
            <a:pPr>
              <a:lnSpc>
                <a:spcPct val="100000"/>
              </a:lnSpc>
            </a:pPr>
            <a:r>
              <a:rPr lang="en-GB" dirty="0"/>
              <a:t>Returns data, not HTML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Combination of: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URL (https://www.mysite.com/api/orders)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Parameters (date=10/10/2017)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HTTP Verb (GET)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GB" dirty="0"/>
              <a:t>Application Types – Web API</a:t>
            </a:r>
            <a:endParaRPr lang="pt-B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1904BF5-626E-4FCD-A72A-074C8423A9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7935" y="1712549"/>
            <a:ext cx="4699476" cy="313703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85087489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118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Best suited for: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Well, mobile devices </a:t>
            </a:r>
            <a:r>
              <a:rPr lang="en-US" dirty="0">
                <a:sym typeface="Wingdings" panose="05000000000000000000" pitchFamily="2" charset="2"/>
              </a:rPr>
              <a:t>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User interaction (games, social apps)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Front end for Web API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Location &amp; camera-based systems</a:t>
            </a:r>
            <a:endParaRPr lang="en-US" dirty="0">
              <a:sym typeface="Wingdings" panose="05000000000000000000" pitchFamily="2" charset="2"/>
            </a:endParaRPr>
          </a:p>
          <a:p>
            <a:pPr>
              <a:lnSpc>
                <a:spcPct val="100000"/>
              </a:lnSpc>
            </a:pPr>
            <a:r>
              <a:rPr lang="en-US" dirty="0">
                <a:sym typeface="Wingdings" panose="05000000000000000000" pitchFamily="2" charset="2"/>
              </a:rPr>
              <a:t>Usually work with a Web API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GB" dirty="0"/>
              <a:t>Application Types – Mobile Application</a:t>
            </a:r>
            <a:endParaRPr lang="pt-BR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C7B5226-B390-4C9A-9145-B9C56DE8DE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4771" y="1712549"/>
            <a:ext cx="2682640" cy="359234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5119809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119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Best suited for:</a:t>
            </a:r>
          </a:p>
          <a:p>
            <a:pPr lvl="1">
              <a:lnSpc>
                <a:spcPct val="100000"/>
              </a:lnSpc>
            </a:pPr>
            <a:r>
              <a:rPr lang="en-GB" dirty="0"/>
              <a:t>User centric actions</a:t>
            </a:r>
          </a:p>
          <a:p>
            <a:pPr lvl="1">
              <a:lnSpc>
                <a:spcPct val="100000"/>
              </a:lnSpc>
            </a:pPr>
            <a:r>
              <a:rPr lang="en-GB" dirty="0"/>
              <a:t>Gaming</a:t>
            </a:r>
          </a:p>
          <a:p>
            <a:pPr>
              <a:lnSpc>
                <a:spcPct val="100000"/>
              </a:lnSpc>
            </a:pPr>
            <a:r>
              <a:rPr lang="en-US" dirty="0"/>
              <a:t>Has all its resources on the local PC </a:t>
            </a:r>
          </a:p>
          <a:p>
            <a:pPr>
              <a:lnSpc>
                <a:spcPct val="100000"/>
              </a:lnSpc>
            </a:pPr>
            <a:r>
              <a:rPr lang="en-US" dirty="0"/>
              <a:t>Might connect to the web </a:t>
            </a:r>
          </a:p>
          <a:p>
            <a:pPr>
              <a:lnSpc>
                <a:spcPct val="100000"/>
              </a:lnSpc>
            </a:pPr>
            <a:r>
              <a:rPr lang="en-US" dirty="0"/>
              <a:t>Great UI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GB" dirty="0"/>
              <a:t>Application Types – desktop Application</a:t>
            </a:r>
            <a:endParaRPr lang="pt-B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367B2FA-49B7-44E9-A8F8-6995703EBF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0599" y="1712549"/>
            <a:ext cx="4976812" cy="268128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87827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The Code It Up initiative: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Aims to provide detailed knowledge on advanced software development topics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Aimed at people with at least 1 year of C# experience</a:t>
            </a:r>
          </a:p>
          <a:p>
            <a:pPr>
              <a:lnSpc>
                <a:spcPct val="100000"/>
              </a:lnSpc>
            </a:pPr>
            <a:r>
              <a:rPr lang="en-US" dirty="0"/>
              <a:t>Code It Up Online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Free live-streamed online events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Led by me – mainly .NET, architecture, and infrastructure</a:t>
            </a:r>
          </a:p>
          <a:p>
            <a:pPr>
              <a:lnSpc>
                <a:spcPct val="100000"/>
              </a:lnSpc>
            </a:pPr>
            <a:r>
              <a:rPr lang="en-US" dirty="0"/>
              <a:t>Code It Up Guests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Free live-streamed online events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Guest speakers from the industry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Variety of technologies</a:t>
            </a:r>
          </a:p>
          <a:p>
            <a:pPr>
              <a:lnSpc>
                <a:spcPct val="100000"/>
              </a:lnSpc>
            </a:pPr>
            <a:r>
              <a:rPr lang="en-US" dirty="0"/>
              <a:t>Code It Up Workshop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Paid events containing theory &amp; practical exercises for the attendees</a:t>
            </a:r>
          </a:p>
          <a:p>
            <a:pPr lvl="1"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it up</a:t>
            </a:r>
          </a:p>
        </p:txBody>
      </p:sp>
    </p:spTree>
    <p:extLst>
      <p:ext uri="{BB962C8B-B14F-4D97-AF65-F5344CB8AC3E}">
        <p14:creationId xmlns:p14="http://schemas.microsoft.com/office/powerpoint/2010/main" val="3094087450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120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Best suited for: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Long-running processes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Short actions by trained power-users</a:t>
            </a:r>
          </a:p>
          <a:p>
            <a:pPr>
              <a:lnSpc>
                <a:spcPct val="100000"/>
              </a:lnSpc>
            </a:pPr>
            <a:r>
              <a:rPr lang="en-US" dirty="0"/>
              <a:t>No fancy UI </a:t>
            </a:r>
          </a:p>
          <a:p>
            <a:pPr>
              <a:lnSpc>
                <a:spcPct val="100000"/>
              </a:lnSpc>
            </a:pPr>
            <a:r>
              <a:rPr lang="en-US" dirty="0"/>
              <a:t>Require technical knowledge </a:t>
            </a:r>
          </a:p>
          <a:p>
            <a:pPr>
              <a:lnSpc>
                <a:spcPct val="100000"/>
              </a:lnSpc>
            </a:pPr>
            <a:r>
              <a:rPr lang="en-US" dirty="0"/>
              <a:t>Limited interaction </a:t>
            </a:r>
          </a:p>
          <a:p>
            <a:pPr>
              <a:lnSpc>
                <a:spcPct val="100000"/>
              </a:lnSpc>
            </a:pPr>
            <a:r>
              <a:rPr lang="en-US" dirty="0"/>
              <a:t>Long or short-running Processes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GB" dirty="0"/>
              <a:t>Application Types – Console Application</a:t>
            </a:r>
            <a:endParaRPr lang="pt-B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7FC11E6-0848-403C-A383-B089FE9137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3408" y="1712549"/>
            <a:ext cx="4394003" cy="276964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52442687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121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Best suited for: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Long-running processes </a:t>
            </a:r>
          </a:p>
          <a:p>
            <a:pPr>
              <a:lnSpc>
                <a:spcPct val="100000"/>
              </a:lnSpc>
            </a:pPr>
            <a:r>
              <a:rPr lang="en-US" dirty="0"/>
              <a:t>No UI at all</a:t>
            </a:r>
          </a:p>
          <a:p>
            <a:pPr>
              <a:lnSpc>
                <a:spcPct val="100000"/>
              </a:lnSpc>
            </a:pPr>
            <a:r>
              <a:rPr lang="en-US" dirty="0"/>
              <a:t>Managed by the OS service manager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GB" dirty="0"/>
              <a:t>Application Types – Service</a:t>
            </a:r>
            <a:endParaRPr lang="pt-BR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77E312A-B140-44C7-8392-D36088E15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6229" y="1712549"/>
            <a:ext cx="4631181" cy="213283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36251640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122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This is a super important decision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Mostly because it is almost irreversible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And developers get emotional to their favorite tools</a:t>
            </a:r>
          </a:p>
          <a:p>
            <a:pPr>
              <a:lnSpc>
                <a:spcPct val="100000"/>
              </a:lnSpc>
            </a:pPr>
            <a:r>
              <a:rPr lang="en-US" dirty="0"/>
              <a:t>The decision must be: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Made with a clear mind, heavily documented and based on a group effort</a:t>
            </a:r>
          </a:p>
          <a:p>
            <a:pPr>
              <a:lnSpc>
                <a:spcPct val="100000"/>
              </a:lnSpc>
            </a:pPr>
            <a:r>
              <a:rPr lang="en-US" dirty="0"/>
              <a:t>Main considerations besides performing the task: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Community – check Stack Overflow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Popularity – check Google Trends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Current developer skills – unknown technologies produce delay and low quality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Deadline – advanced technologies take more time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Support – developers should develop, be careful with shiny new tools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Products – use external and existing tools but always estimate the cost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GB" dirty="0"/>
              <a:t>Selecting technology stack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06950602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123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Do not choose on recommendation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Or marketing tricks</a:t>
            </a:r>
          </a:p>
          <a:p>
            <a:pPr>
              <a:lnSpc>
                <a:spcPct val="100000"/>
              </a:lnSpc>
            </a:pPr>
            <a:r>
              <a:rPr lang="en-US" dirty="0"/>
              <a:t>Always do a pros/cons list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Which type system – static or dynamic?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What is our infrastructure?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Is the community using the tool?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Is performance critical?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Do we need to analyze the learning curve?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Can you easily hire a new team member?</a:t>
            </a:r>
          </a:p>
          <a:p>
            <a:pPr>
              <a:lnSpc>
                <a:spcPct val="100000"/>
              </a:lnSpc>
            </a:pPr>
            <a:r>
              <a:rPr lang="en-US" dirty="0"/>
              <a:t>Stay rational and don’t argue with your colleagues!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Use the right tool for the job!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And not vice-versa! 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General tips and tricks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77954663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124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Web applications – back-end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Mature - .NET, Java, PHP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Newer - Node.js, Python, .NET Core, Go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Serverless – Amazon Lambda, Azure Functions</a:t>
            </a:r>
          </a:p>
          <a:p>
            <a:pPr>
              <a:lnSpc>
                <a:spcPct val="100000"/>
              </a:lnSpc>
            </a:pPr>
            <a:r>
              <a:rPr lang="en-US" dirty="0"/>
              <a:t>Web applications – front-end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HTML, CSS &amp; JavaScript (or maybe Web Assembly, if you are adventurous)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Which JavaScript framework? Angular? React? Vue? Svelte?</a:t>
            </a:r>
          </a:p>
          <a:p>
            <a:pPr>
              <a:lnSpc>
                <a:spcPct val="100000"/>
              </a:lnSpc>
            </a:pPr>
            <a:r>
              <a:rPr lang="en-US" dirty="0"/>
              <a:t>Mobile applications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Native? Hybrid? Cross-Platform?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The battle is development time versus capabilities</a:t>
            </a:r>
          </a:p>
          <a:p>
            <a:pPr>
              <a:lnSpc>
                <a:spcPct val="100000"/>
              </a:lnSpc>
            </a:pPr>
            <a:r>
              <a:rPr lang="en-US" dirty="0"/>
              <a:t>Desktop applications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WinForms, WPF, UWP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popular technologies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14323214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125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 marL="0" indent="0">
              <a:lnSpc>
                <a:spcPct val="100000"/>
              </a:lnSpc>
              <a:buNone/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GB" dirty="0"/>
              <a:t>Back-end and service Technologies</a:t>
            </a:r>
            <a:endParaRPr lang="pt-BR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00281F2-0D34-4155-A1C0-5EFA5F4411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8178" y="2097088"/>
            <a:ext cx="8215644" cy="402130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82102692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Mobile technologies</a:t>
            </a:r>
            <a:endParaRPr lang="pt-B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1DDE60-7D48-4BCE-A602-D62D381876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3855" y="2097088"/>
            <a:ext cx="8424290" cy="401738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92026263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Desktop technologies</a:t>
            </a:r>
            <a:endParaRPr lang="pt-BR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4D69921-0D2F-4CED-A075-E3035F4E0E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4666" y="2097088"/>
            <a:ext cx="8642668" cy="225323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49234029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128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Key-value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Useful for cache, publish/subscribe, leaderboards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Not your primary database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Redis, Memcached</a:t>
            </a:r>
          </a:p>
          <a:p>
            <a:pPr>
              <a:lnSpc>
                <a:spcPct val="100000"/>
              </a:lnSpc>
            </a:pPr>
            <a:r>
              <a:rPr lang="en-US" dirty="0"/>
              <a:t>Wide column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Each key has multiple columns without a schema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Cannot do joins and scales easily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Useful for time-series (IoT), historical records, high-write/low-read scenarios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Not your primary database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Cassandra, HBase</a:t>
            </a:r>
          </a:p>
          <a:p>
            <a:pPr>
              <a:lnSpc>
                <a:spcPct val="100000"/>
              </a:lnSpc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database technologies</a:t>
            </a:r>
            <a:endParaRPr lang="pt-BR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A9BFCCA-008A-4AC0-952D-516F80E726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2413" y="1712549"/>
            <a:ext cx="2894997" cy="113225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A497472-9352-4534-B52A-CE8DCA643B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1738" y="3191119"/>
            <a:ext cx="2024345" cy="106694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0BFBAA6-5CEC-4178-A046-6DE55EADA6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24071" y="3102803"/>
            <a:ext cx="1843929" cy="12435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5104066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129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Document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Each document is a container for key-value pairs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Fields can be indexed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Columns can be collection – query relational data without joins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Reading data is usually super fast, but writing data tends</a:t>
            </a:r>
            <a:br>
              <a:rPr lang="en-US" dirty="0"/>
            </a:br>
            <a:r>
              <a:rPr lang="en-US" dirty="0"/>
              <a:t>to be more complex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General purpose – applications, games, IoT, content-management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If you have unstructured data – a document database is a great start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No standard language for queries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Not suitable for huge graphs of data – social networks, for example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MongoDB, </a:t>
            </a:r>
            <a:r>
              <a:rPr lang="en-US" dirty="0" err="1"/>
              <a:t>Firestore</a:t>
            </a:r>
            <a:r>
              <a:rPr lang="en-US" dirty="0"/>
              <a:t>, DynamoDB, CouchDB</a:t>
            </a:r>
          </a:p>
          <a:p>
            <a:pPr>
              <a:lnSpc>
                <a:spcPct val="100000"/>
              </a:lnSpc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database technologies</a:t>
            </a:r>
            <a:endParaRPr lang="pt-BR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3256F87-9BCF-4FFC-9074-083AD9A3DD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7504" y="1712549"/>
            <a:ext cx="1919907" cy="87628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13B54EA-55A6-434D-859A-6806FF861C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4794" y="2809113"/>
            <a:ext cx="2085325" cy="76401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1C0CE9E-6F4D-4F80-AEDF-E8104DA046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37382" y="3832544"/>
            <a:ext cx="1910029" cy="113363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571639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Free upcoming events: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January 12 - Let's Get Functional With C#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February 13 – Enter the Swarm: Native Docker Clustering</a:t>
            </a:r>
            <a:endParaRPr lang="bg-BG" dirty="0"/>
          </a:p>
          <a:p>
            <a:pPr>
              <a:lnSpc>
                <a:spcPct val="100000"/>
              </a:lnSpc>
            </a:pPr>
            <a:r>
              <a:rPr lang="en-US" dirty="0"/>
              <a:t>Events with no specific order or dates: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The Limits of the C# Runtime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API Scenarios - REST, </a:t>
            </a:r>
            <a:r>
              <a:rPr lang="en-US" dirty="0" err="1"/>
              <a:t>GraphQL</a:t>
            </a:r>
            <a:r>
              <a:rPr lang="en-US" dirty="0"/>
              <a:t> &amp; </a:t>
            </a:r>
            <a:r>
              <a:rPr lang="en-US" dirty="0" err="1"/>
              <a:t>gRPC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/>
              <a:t>Serverless Real-Time C# Applications? Yes, It’s Possible &amp; Easy!</a:t>
            </a:r>
            <a:endParaRPr lang="bg-BG" dirty="0"/>
          </a:p>
          <a:p>
            <a:pPr lvl="1">
              <a:lnSpc>
                <a:spcPct val="100000"/>
              </a:lnSpc>
            </a:pPr>
            <a:r>
              <a:rPr lang="en-US" dirty="0"/>
              <a:t>C# On Rocket Fuel – Writing High Performance .NET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Software Engineering – Patterns &amp; Anti-Patterns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Let's Learn the Roslyn Compiler!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Security Considerations We Should All Know!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Plus many more! 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Upcoming Code it up Events</a:t>
            </a:r>
          </a:p>
        </p:txBody>
      </p:sp>
    </p:spTree>
    <p:extLst>
      <p:ext uri="{BB962C8B-B14F-4D97-AF65-F5344CB8AC3E}">
        <p14:creationId xmlns:p14="http://schemas.microsoft.com/office/powerpoint/2010/main" val="1367181270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130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Relational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Tables are connected through relationships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Requires a schema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ACID compliant – atomicity, consistency, isolation, durability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Good for stable data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More difficult to scale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Supports SQL – a query language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General purpose - perfect for most applications which does not have unstructured data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Some databases support JSON columns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MySQL, PostgreSQL, SQL Server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Modern databases like </a:t>
            </a:r>
            <a:r>
              <a:rPr lang="en-US" dirty="0" err="1"/>
              <a:t>CockroachDB</a:t>
            </a:r>
            <a:r>
              <a:rPr lang="en-US" dirty="0"/>
              <a:t> – designed for scale</a:t>
            </a:r>
          </a:p>
          <a:p>
            <a:pPr>
              <a:lnSpc>
                <a:spcPct val="100000"/>
              </a:lnSpc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database technologies</a:t>
            </a:r>
            <a:endParaRPr lang="pt-BR" dirty="0"/>
          </a:p>
        </p:txBody>
      </p:sp>
      <p:pic>
        <p:nvPicPr>
          <p:cNvPr id="4098" name="Picture 2" descr="PostgreSQL v12 - ASUSTOR NAS">
            <a:extLst>
              <a:ext uri="{FF2B5EF4-FFF2-40B4-BE49-F238E27FC236}">
                <a16:creationId xmlns:a16="http://schemas.microsoft.com/office/drawing/2014/main" id="{78B5EAE6-487D-47AE-9261-67B82AA4CA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7713" y="1712549"/>
            <a:ext cx="1169698" cy="116969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3B4907B-5C9E-469A-A48F-826B843A89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4998" y="1712549"/>
            <a:ext cx="1359233" cy="116969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100" name="Picture 4" descr="SQL Server: How to create a full database backup">
            <a:extLst>
              <a:ext uri="{FF2B5EF4-FFF2-40B4-BE49-F238E27FC236}">
                <a16:creationId xmlns:a16="http://schemas.microsoft.com/office/drawing/2014/main" id="{4D095C0F-94DF-4C3D-983C-022576765C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4998" y="3145734"/>
            <a:ext cx="2754307" cy="101063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4913084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131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Graph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Data is represented as nodes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Relationships between the nodes are edges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Instead of many-to-many tables, you have direct connections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Languages like SQL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Better performance than relational databases when datasets are large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Useful for – recommendation engines and well… graphs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Neo4j, </a:t>
            </a:r>
            <a:r>
              <a:rPr lang="en-US" dirty="0" err="1"/>
              <a:t>CosmosDB</a:t>
            </a:r>
            <a:r>
              <a:rPr lang="en-US" dirty="0"/>
              <a:t> 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database technologies</a:t>
            </a:r>
            <a:endParaRPr lang="pt-BR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889D03B-DDAB-4B6C-A831-3747F07872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8899" y="1712549"/>
            <a:ext cx="2358512" cy="91769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122" name="Picture 2" descr="Azure Cosmos DB (@AzureCosmosDB) | Twitter">
            <a:extLst>
              <a:ext uri="{FF2B5EF4-FFF2-40B4-BE49-F238E27FC236}">
                <a16:creationId xmlns:a16="http://schemas.microsoft.com/office/drawing/2014/main" id="{43BC9383-10B7-4737-8449-29D3680295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8841" y="2888773"/>
            <a:ext cx="1478570" cy="147857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8100781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132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Search engine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Full-text search engine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Like document databases but under the hood all the text is indexed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Works like an index at the back of a book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Can easily rank results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Useful for search engines and typeahead scenarios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Elasticsearch, </a:t>
            </a:r>
            <a:r>
              <a:rPr lang="en-US" dirty="0" err="1"/>
              <a:t>Algolia</a:t>
            </a:r>
            <a:r>
              <a:rPr lang="en-US" dirty="0"/>
              <a:t>, </a:t>
            </a:r>
            <a:r>
              <a:rPr lang="en-US" dirty="0" err="1"/>
              <a:t>MeiliSearch</a:t>
            </a:r>
            <a:r>
              <a:rPr lang="en-US" dirty="0"/>
              <a:t>	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database technologies</a:t>
            </a:r>
            <a:endParaRPr lang="pt-BR" dirty="0"/>
          </a:p>
        </p:txBody>
      </p:sp>
      <p:pic>
        <p:nvPicPr>
          <p:cNvPr id="6146" name="Picture 2" descr="What is ElasticSearch? Why ElasticSearch? Advantages of ElasticSearch! | by  AIMDek Technologies | Medium">
            <a:extLst>
              <a:ext uri="{FF2B5EF4-FFF2-40B4-BE49-F238E27FC236}">
                <a16:creationId xmlns:a16="http://schemas.microsoft.com/office/drawing/2014/main" id="{964C3D9C-C090-48CF-9E46-7849B1D71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3590" y="1712549"/>
            <a:ext cx="1813822" cy="90171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CCBA2D5-3330-4446-8209-CBED784E6F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3589" y="2844048"/>
            <a:ext cx="1813822" cy="155974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95930021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133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Multi-model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You do not think about data modeling, schemas, shards, replications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You describe how you want to use the data with </a:t>
            </a:r>
            <a:r>
              <a:rPr lang="en-US" dirty="0" err="1"/>
              <a:t>GraphQL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/>
              <a:t>It chooses the database type behind the scenes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ACID compliant, extremely fast and you do not care about provisioning infrastructure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Useful for… everything?</a:t>
            </a:r>
          </a:p>
          <a:p>
            <a:pPr lvl="1">
              <a:lnSpc>
                <a:spcPct val="100000"/>
              </a:lnSpc>
            </a:pPr>
            <a:r>
              <a:rPr lang="en-US" dirty="0" err="1"/>
              <a:t>FaunaDB</a:t>
            </a:r>
            <a:endParaRPr lang="en-US" dirty="0"/>
          </a:p>
          <a:p>
            <a:pPr marL="457200" lvl="1" indent="0">
              <a:lnSpc>
                <a:spcPct val="100000"/>
              </a:lnSpc>
              <a:buNone/>
            </a:pPr>
            <a:r>
              <a:rPr lang="en-US" dirty="0"/>
              <a:t>	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database technologies</a:t>
            </a:r>
            <a:endParaRPr lang="pt-BR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41BC734-74B3-44E8-BCB5-617334A800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5273" y="1712550"/>
            <a:ext cx="1842138" cy="64272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31029913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134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Quality attributes: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System, run-time, design, user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Performance, stability, manageability, configurability, etc.</a:t>
            </a:r>
          </a:p>
          <a:p>
            <a:pPr>
              <a:lnSpc>
                <a:spcPct val="100000"/>
              </a:lnSpc>
            </a:pPr>
            <a:r>
              <a:rPr lang="en-US" dirty="0"/>
              <a:t>System wide concerns: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Authentication &amp; authorization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Caching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Communication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Configuration management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Logging &amp; exception management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Validation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GB" dirty="0"/>
              <a:t>Identify Key Issues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12024355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135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Create a Baseline architecture 	</a:t>
            </a:r>
          </a:p>
          <a:p>
            <a:pPr>
              <a:lnSpc>
                <a:spcPct val="100000"/>
              </a:lnSpc>
            </a:pPr>
            <a:r>
              <a:rPr lang="en-US" dirty="0"/>
              <a:t>Create a Candidate architecture </a:t>
            </a:r>
          </a:p>
          <a:p>
            <a:pPr>
              <a:lnSpc>
                <a:spcPct val="100000"/>
              </a:lnSpc>
            </a:pPr>
            <a:r>
              <a:rPr lang="en-US" dirty="0"/>
              <a:t>Develop Architectural Spikes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Proof of concept projects to validate unknown concepts </a:t>
            </a:r>
          </a:p>
          <a:p>
            <a:pPr>
              <a:lnSpc>
                <a:spcPct val="100000"/>
              </a:lnSpc>
            </a:pPr>
            <a:r>
              <a:rPr lang="en-US" dirty="0"/>
              <a:t>Create Activity, Sequence, State, and Component Diagrams </a:t>
            </a:r>
          </a:p>
          <a:p>
            <a:pPr>
              <a:lnSpc>
                <a:spcPct val="100000"/>
              </a:lnSpc>
            </a:pPr>
            <a:r>
              <a:rPr lang="en-US" dirty="0"/>
              <a:t>Create Class Diagram if needed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They are too low-level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Document only the most important classes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Everything else should be done by the Lead Developer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GB" dirty="0"/>
              <a:t>Create Candidate Solution 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94369989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136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Do not introduce new risk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Do not introduce untested technologies and concepts</a:t>
            </a:r>
          </a:p>
          <a:p>
            <a:pPr>
              <a:lnSpc>
                <a:spcPct val="100000"/>
              </a:lnSpc>
            </a:pPr>
            <a:r>
              <a:rPr lang="en-US" dirty="0"/>
              <a:t>Mitigate more risk than baseline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Each cycle should reduce the risk</a:t>
            </a:r>
          </a:p>
          <a:p>
            <a:pPr>
              <a:lnSpc>
                <a:spcPct val="100000"/>
              </a:lnSpc>
            </a:pPr>
            <a:r>
              <a:rPr lang="en-US" dirty="0"/>
              <a:t>Meet additional requirements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Cover more and more requirements until you meet them all</a:t>
            </a:r>
          </a:p>
          <a:p>
            <a:pPr>
              <a:lnSpc>
                <a:spcPct val="100000"/>
              </a:lnSpc>
            </a:pPr>
            <a:r>
              <a:rPr lang="en-US" dirty="0"/>
              <a:t>Enable more key scenarios </a:t>
            </a:r>
          </a:p>
          <a:p>
            <a:pPr>
              <a:lnSpc>
                <a:spcPct val="100000"/>
              </a:lnSpc>
            </a:pPr>
            <a:r>
              <a:rPr lang="en-US" dirty="0"/>
              <a:t>Address more key issues </a:t>
            </a:r>
          </a:p>
          <a:p>
            <a:pPr>
              <a:lnSpc>
                <a:spcPct val="100000"/>
              </a:lnSpc>
            </a:pPr>
            <a:r>
              <a:rPr lang="en-US" dirty="0"/>
              <a:t>Start communicating architecture when you exceed 50% coverage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If you have the feeling you are half done, invite the developers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You don't want to be the bottleneck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GB" dirty="0"/>
              <a:t>During Each Cycle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10043273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914400" y="2667000"/>
            <a:ext cx="10363200" cy="9037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GB" dirty="0"/>
              <a:t>a sample project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4272038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138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Here are our business requirements from the Functional Analyst:</a:t>
            </a:r>
          </a:p>
          <a:p>
            <a:pPr>
              <a:lnSpc>
                <a:spcPct val="100000"/>
              </a:lnSpc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GB" dirty="0"/>
              <a:t>Learning system</a:t>
            </a:r>
            <a:endParaRPr lang="pt-B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CE6D283-C9E2-4966-A886-ECD742AE20D7}"/>
              </a:ext>
            </a:extLst>
          </p:cNvPr>
          <p:cNvSpPr>
            <a:spLocks noGrp="1"/>
          </p:cNvSpPr>
          <p:nvPr/>
        </p:nvSpPr>
        <p:spPr>
          <a:xfrm>
            <a:off x="1247548" y="2354014"/>
            <a:ext cx="9235394" cy="3972983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marL="0" indent="0" algn="l" defTabSz="1218072" rtl="0" eaLnBrk="1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lang="en-US" sz="2397" b="1" kern="1200" noProof="1" smtClean="0">
                <a:solidFill>
                  <a:schemeClr val="tx1"/>
                </a:solidFill>
                <a:effectLst/>
                <a:latin typeface="Consolas" pitchFamily="49" charset="0"/>
                <a:ea typeface="+mn-ea"/>
                <a:cs typeface="Consolas" pitchFamily="49" charset="0"/>
              </a:defRPr>
            </a:lvl1pPr>
            <a:lvl2pPr marL="989684" indent="-380648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2591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1627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0663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49699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8736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7772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6808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0" i="1" dirty="0"/>
              <a:t>A </a:t>
            </a:r>
            <a:r>
              <a:rPr lang="en-US" sz="1800" i="1" dirty="0"/>
              <a:t>student</a:t>
            </a:r>
            <a:r>
              <a:rPr lang="en-US" sz="1800" b="0" i="1" dirty="0"/>
              <a:t> visits the solution and </a:t>
            </a:r>
            <a:r>
              <a:rPr lang="en-US" sz="1800" i="1" dirty="0"/>
              <a:t>logs in</a:t>
            </a:r>
            <a:r>
              <a:rPr lang="en-US" sz="1800" b="0" i="1" dirty="0"/>
              <a:t>. He or she is presented with a </a:t>
            </a:r>
            <a:r>
              <a:rPr lang="en-US" sz="1800" i="1" dirty="0"/>
              <a:t>list of courses</a:t>
            </a:r>
            <a:r>
              <a:rPr lang="en-US" sz="1800" b="0" i="1" dirty="0"/>
              <a:t>. When a student clicks a course, he or she is taken </a:t>
            </a:r>
            <a:br>
              <a:rPr lang="en-US" sz="1800" b="0" i="1" dirty="0"/>
            </a:br>
            <a:r>
              <a:rPr lang="en-US" sz="1800" b="0" i="1" dirty="0"/>
              <a:t>directly to the last visited lecture in that course. The lecture detail page has 3 panels and shows the </a:t>
            </a:r>
            <a:r>
              <a:rPr lang="en-US" sz="1800" i="1" dirty="0"/>
              <a:t>curriculum</a:t>
            </a:r>
            <a:r>
              <a:rPr lang="en-US" sz="1800" b="0" i="1" dirty="0"/>
              <a:t> on the left, the </a:t>
            </a:r>
            <a:r>
              <a:rPr lang="en-US" sz="1800" i="1" dirty="0"/>
              <a:t>lecture </a:t>
            </a:r>
            <a:br>
              <a:rPr lang="en-US" sz="1800" i="1" dirty="0"/>
            </a:br>
            <a:r>
              <a:rPr lang="en-US" sz="1800" i="1" dirty="0"/>
              <a:t>contents</a:t>
            </a:r>
            <a:r>
              <a:rPr lang="en-US" sz="1800" b="0" i="1" dirty="0"/>
              <a:t> in the middle, and a </a:t>
            </a:r>
            <a:r>
              <a:rPr lang="en-US" sz="1800" i="1" dirty="0"/>
              <a:t>Q &amp; A panel </a:t>
            </a:r>
            <a:r>
              <a:rPr lang="en-US" sz="1800" b="0" i="1" dirty="0"/>
              <a:t>on the right. The student can use the curriculum to navigate to different lectures and </a:t>
            </a:r>
            <a:r>
              <a:rPr lang="en-US" sz="1800" i="1" dirty="0"/>
              <a:t>submit </a:t>
            </a:r>
            <a:br>
              <a:rPr lang="en-US" sz="1800" i="1" dirty="0"/>
            </a:br>
            <a:r>
              <a:rPr lang="en-US" sz="1800" i="1" dirty="0"/>
              <a:t>questions </a:t>
            </a:r>
            <a:r>
              <a:rPr lang="en-US" sz="1800" b="0" i="1" dirty="0"/>
              <a:t>to the instructor in the Q &amp; A panel. </a:t>
            </a:r>
          </a:p>
          <a:p>
            <a:r>
              <a:rPr lang="en-US" sz="1800" b="0" i="1" dirty="0"/>
              <a:t>An </a:t>
            </a:r>
            <a:r>
              <a:rPr lang="en-US" sz="1800" i="1" dirty="0"/>
              <a:t>instructor</a:t>
            </a:r>
            <a:r>
              <a:rPr lang="en-US" sz="1800" b="0" i="1" dirty="0"/>
              <a:t> visits the solution and logs in. He or she is presented </a:t>
            </a:r>
            <a:br>
              <a:rPr lang="en-US" sz="1800" b="0" i="1" dirty="0"/>
            </a:br>
            <a:r>
              <a:rPr lang="en-US" sz="1800" b="0" i="1" dirty="0"/>
              <a:t>with a </a:t>
            </a:r>
            <a:r>
              <a:rPr lang="en-US" sz="1800" i="1" dirty="0"/>
              <a:t>list of courses</a:t>
            </a:r>
            <a:r>
              <a:rPr lang="en-US" sz="1800" b="0" i="1" dirty="0"/>
              <a:t>. When the instructor clicks on a course, he or </a:t>
            </a:r>
            <a:br>
              <a:rPr lang="en-US" sz="1800" b="0" i="1" dirty="0"/>
            </a:br>
            <a:r>
              <a:rPr lang="en-US" sz="1800" b="0" i="1" dirty="0"/>
              <a:t>she is taken directly to a </a:t>
            </a:r>
            <a:r>
              <a:rPr lang="en-US" sz="1800" i="1" dirty="0"/>
              <a:t>course management </a:t>
            </a:r>
            <a:r>
              <a:rPr lang="en-US" sz="1800" b="0" i="1" dirty="0"/>
              <a:t>page. The page shows all </a:t>
            </a:r>
            <a:br>
              <a:rPr lang="en-US" sz="1800" b="0" i="1" dirty="0"/>
            </a:br>
            <a:r>
              <a:rPr lang="en-US" sz="1800" i="1" dirty="0"/>
              <a:t>questions</a:t>
            </a:r>
            <a:r>
              <a:rPr lang="en-US" sz="1800" b="0" i="1" dirty="0"/>
              <a:t> in the course, with the unanswered questions highlighted. By clicking on a question, the instructor navigates to a new page where he or she can </a:t>
            </a:r>
            <a:r>
              <a:rPr lang="en-US" sz="1800" i="1" dirty="0"/>
              <a:t>answer the question</a:t>
            </a:r>
            <a:r>
              <a:rPr lang="en-US" sz="1800" b="0" i="1" dirty="0"/>
              <a:t>.</a:t>
            </a:r>
            <a:endParaRPr lang="en-GB" sz="1800" b="0" i="1" dirty="0"/>
          </a:p>
        </p:txBody>
      </p:sp>
    </p:spTree>
    <p:extLst>
      <p:ext uri="{BB962C8B-B14F-4D97-AF65-F5344CB8AC3E}">
        <p14:creationId xmlns:p14="http://schemas.microsoft.com/office/powerpoint/2010/main" val="3882162678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139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And here are our business requirements from the CTO: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Basically, our key attributes are: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Performance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Availability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Scalability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GB" dirty="0"/>
              <a:t>Learning system</a:t>
            </a:r>
            <a:endParaRPr lang="pt-B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CE6D283-C9E2-4966-A886-ECD742AE20D7}"/>
              </a:ext>
            </a:extLst>
          </p:cNvPr>
          <p:cNvSpPr>
            <a:spLocks noGrp="1"/>
          </p:cNvSpPr>
          <p:nvPr/>
        </p:nvSpPr>
        <p:spPr>
          <a:xfrm>
            <a:off x="1247548" y="2350449"/>
            <a:ext cx="9235394" cy="2157102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marL="0" indent="0" algn="l" defTabSz="1218072" rtl="0" eaLnBrk="1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lang="en-US" sz="2397" b="1" kern="1200" noProof="1" smtClean="0">
                <a:solidFill>
                  <a:schemeClr val="tx1"/>
                </a:solidFill>
                <a:effectLst/>
                <a:latin typeface="Consolas" pitchFamily="49" charset="0"/>
                <a:ea typeface="+mn-ea"/>
                <a:cs typeface="Consolas" pitchFamily="49" charset="0"/>
              </a:defRPr>
            </a:lvl1pPr>
            <a:lvl2pPr marL="989684" indent="-380648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2591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1627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0663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49699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8736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7772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6808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0" i="1" dirty="0"/>
              <a:t>Lectures need to load in 1 second or less. </a:t>
            </a:r>
            <a:r>
              <a:rPr lang="en-US" sz="1800" i="1" dirty="0"/>
              <a:t>Performance is key</a:t>
            </a:r>
            <a:r>
              <a:rPr lang="en-US" sz="1800" b="0" i="1" dirty="0"/>
              <a:t>, our USP is to be the fastest platform in the business, and our students and </a:t>
            </a:r>
            <a:br>
              <a:rPr lang="en-US" sz="1800" b="0" i="1" dirty="0"/>
            </a:br>
            <a:r>
              <a:rPr lang="en-US" sz="1800" b="0" i="1" dirty="0"/>
              <a:t>instructors will abandon our platform if we are too slow. We also </a:t>
            </a:r>
            <a:br>
              <a:rPr lang="bg-BG" sz="1800" b="0" i="1" dirty="0"/>
            </a:br>
            <a:r>
              <a:rPr lang="en-US" sz="1800" b="0" i="1" dirty="0"/>
              <a:t>cannot </a:t>
            </a:r>
            <a:r>
              <a:rPr lang="en-US" sz="1800" i="1" dirty="0"/>
              <a:t>afford to be offline</a:t>
            </a:r>
            <a:r>
              <a:rPr lang="en-US" sz="1800" b="0" i="1" dirty="0"/>
              <a:t>. Every hour we are offline would cost </a:t>
            </a:r>
            <a:br>
              <a:rPr lang="bg-BG" sz="1800" b="0" i="1" dirty="0"/>
            </a:br>
            <a:r>
              <a:rPr lang="en-US" sz="1800" b="0" i="1" dirty="0"/>
              <a:t>our</a:t>
            </a:r>
            <a:r>
              <a:rPr lang="bg-BG" sz="1800" b="0" i="1" dirty="0"/>
              <a:t> </a:t>
            </a:r>
            <a:r>
              <a:rPr lang="en-US" sz="1800" b="0" i="1" dirty="0"/>
              <a:t>business thousands of dollars in lost revenue. And we want to scale to </a:t>
            </a:r>
            <a:r>
              <a:rPr lang="en-US" sz="1800" i="1" dirty="0"/>
              <a:t>millions of students</a:t>
            </a:r>
            <a:r>
              <a:rPr lang="en-US" sz="1800" b="0" i="1" dirty="0"/>
              <a:t>, the platform must be able to accommodate for </a:t>
            </a:r>
            <a:br>
              <a:rPr lang="en-US" sz="1800" b="0" i="1" dirty="0"/>
            </a:br>
            <a:r>
              <a:rPr lang="en-US" sz="1800" b="0" i="1" dirty="0"/>
              <a:t>that with ease.</a:t>
            </a:r>
            <a:endParaRPr lang="en-GB" sz="1800" b="0" i="1" dirty="0"/>
          </a:p>
        </p:txBody>
      </p:sp>
    </p:spTree>
    <p:extLst>
      <p:ext uri="{BB962C8B-B14F-4D97-AF65-F5344CB8AC3E}">
        <p14:creationId xmlns:p14="http://schemas.microsoft.com/office/powerpoint/2010/main" val="12002347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I am super excited about this lecture!</a:t>
            </a:r>
          </a:p>
          <a:p>
            <a:pPr>
              <a:lnSpc>
                <a:spcPct val="100000"/>
              </a:lnSpc>
            </a:pPr>
            <a:r>
              <a:rPr lang="en-US" dirty="0"/>
              <a:t>You can be extremely helpful to Code It Up</a:t>
            </a:r>
          </a:p>
          <a:p>
            <a:pPr>
              <a:lnSpc>
                <a:spcPct val="100000"/>
              </a:lnSpc>
            </a:pPr>
            <a:r>
              <a:rPr lang="en-US" dirty="0"/>
              <a:t>Just share a story on Facebook or Instagram during the lecture</a:t>
            </a:r>
          </a:p>
          <a:p>
            <a:pPr>
              <a:lnSpc>
                <a:spcPct val="100000"/>
              </a:lnSpc>
            </a:pPr>
            <a:r>
              <a:rPr lang="en-US" dirty="0"/>
              <a:t>Make sure you tag me so that I can reshare your post - </a:t>
            </a:r>
            <a:r>
              <a:rPr lang="en-US" b="1" dirty="0"/>
              <a:t>@</a:t>
            </a:r>
            <a:r>
              <a:rPr lang="en-US" b="1" dirty="0" err="1"/>
              <a:t>ivaylokenov</a:t>
            </a:r>
            <a:endParaRPr lang="en-US" b="1" dirty="0"/>
          </a:p>
          <a:p>
            <a:pPr>
              <a:lnSpc>
                <a:spcPct val="100000"/>
              </a:lnSpc>
            </a:pPr>
            <a:r>
              <a:rPr lang="en-US" dirty="0"/>
              <a:t>Bonus – add the </a:t>
            </a:r>
            <a:r>
              <a:rPr lang="en-US" b="1" dirty="0"/>
              <a:t>#</a:t>
            </a:r>
            <a:r>
              <a:rPr lang="en-US" b="1" dirty="0" err="1"/>
              <a:t>codeitup</a:t>
            </a:r>
            <a:r>
              <a:rPr lang="en-US" b="1" dirty="0"/>
              <a:t> </a:t>
            </a:r>
            <a:r>
              <a:rPr lang="en-US" dirty="0"/>
              <a:t>hashtag</a:t>
            </a:r>
          </a:p>
          <a:p>
            <a:pPr>
              <a:lnSpc>
                <a:spcPct val="100000"/>
              </a:lnSpc>
            </a:pPr>
            <a:r>
              <a:rPr lang="en-US" dirty="0"/>
              <a:t>Thank you! You rock!</a:t>
            </a:r>
          </a:p>
          <a:p>
            <a:pPr lvl="1"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Thankful if you share</a:t>
            </a:r>
            <a:r>
              <a:rPr lang="bg-BG" dirty="0"/>
              <a:t> </a:t>
            </a:r>
            <a:r>
              <a:rPr lang="en-US" dirty="0"/>
              <a:t>a story</a:t>
            </a:r>
          </a:p>
        </p:txBody>
      </p:sp>
    </p:spTree>
    <p:extLst>
      <p:ext uri="{BB962C8B-B14F-4D97-AF65-F5344CB8AC3E}">
        <p14:creationId xmlns:p14="http://schemas.microsoft.com/office/powerpoint/2010/main" val="1466943912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140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We have not learned about architecture patterns yet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So, it's a bit premature to start creating a detailed design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But we know about the process and can get started with our initial diagrams</a:t>
            </a:r>
          </a:p>
          <a:p>
            <a:pPr>
              <a:lnSpc>
                <a:spcPct val="100000"/>
              </a:lnSpc>
            </a:pPr>
            <a:r>
              <a:rPr lang="en-US" dirty="0"/>
              <a:t>Our tasks for now are in the first 3 steps of the design process: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dirty="0"/>
              <a:t>1a. What are our objectives? What are our scopes? 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dirty="0"/>
              <a:t>1b. Who is the key audience? Any constraints?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dirty="0"/>
              <a:t>2a. What are the key business scenarios? Create a Use Case diagram.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dirty="0"/>
              <a:t>2b. Create an Activity diagrams for the student and the instructor.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dirty="0"/>
              <a:t>3a. Think about the architectural overview. What is the application type?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dirty="0"/>
              <a:t>3b. Decide the technology stack. Back-end? Front-end?</a:t>
            </a:r>
          </a:p>
          <a:p>
            <a:pPr>
              <a:lnSpc>
                <a:spcPct val="100000"/>
              </a:lnSpc>
            </a:pPr>
            <a:r>
              <a:rPr lang="en-US" dirty="0"/>
              <a:t>You can use </a:t>
            </a:r>
            <a:r>
              <a:rPr lang="en-US" dirty="0">
                <a:hlinkClick r:id="rId2"/>
              </a:rPr>
              <a:t>https://draw.io</a:t>
            </a:r>
            <a:r>
              <a:rPr lang="en-US" dirty="0"/>
              <a:t> or </a:t>
            </a:r>
            <a:r>
              <a:rPr lang="en-US" dirty="0">
                <a:hlinkClick r:id="rId3"/>
              </a:rPr>
              <a:t>https://lucid.co/product/lucidchart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for the diagrams</a:t>
            </a:r>
          </a:p>
          <a:p>
            <a:pPr marL="914400" lvl="1" indent="-457200">
              <a:lnSpc>
                <a:spcPct val="100000"/>
              </a:lnSpc>
              <a:buFont typeface="+mj-lt"/>
              <a:buAutoNum type="arabicPeriod"/>
            </a:pPr>
            <a:endParaRPr lang="en-US" dirty="0"/>
          </a:p>
          <a:p>
            <a:pPr lvl="1">
              <a:lnSpc>
                <a:spcPct val="100000"/>
              </a:lnSpc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GB" dirty="0"/>
              <a:t>initial design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2850050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141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The scope of this architecture contains: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Login screen for both student and instructor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Student interface for listing courses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Watching course lectures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Q &amp; A panel for submitting questions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Instructor interface for listing courses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Course management page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Q &amp; A panel for answering student questions</a:t>
            </a:r>
          </a:p>
          <a:p>
            <a:pPr>
              <a:lnSpc>
                <a:spcPct val="100000"/>
              </a:lnSpc>
            </a:pPr>
            <a:r>
              <a:rPr lang="en-US" dirty="0"/>
              <a:t>Time schedule – 1 week</a:t>
            </a:r>
          </a:p>
          <a:p>
            <a:pPr>
              <a:lnSpc>
                <a:spcPct val="100000"/>
              </a:lnSpc>
            </a:pPr>
            <a:r>
              <a:rPr lang="en-US" dirty="0"/>
              <a:t>Audience – CTO and Developers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We can easily include technical stuff</a:t>
            </a:r>
          </a:p>
          <a:p>
            <a:pPr marL="914400" lvl="1" indent="-457200">
              <a:lnSpc>
                <a:spcPct val="100000"/>
              </a:lnSpc>
              <a:buFont typeface="+mj-lt"/>
              <a:buAutoNum type="arabicPeriod"/>
            </a:pPr>
            <a:endParaRPr lang="en-US" dirty="0"/>
          </a:p>
          <a:p>
            <a:pPr lvl="1">
              <a:lnSpc>
                <a:spcPct val="100000"/>
              </a:lnSpc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GB" dirty="0"/>
              <a:t>Scope and objectives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63724406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GB" dirty="0"/>
              <a:t>key scenarios Use case diagram example</a:t>
            </a:r>
            <a:endParaRPr lang="pt-B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7683D08-B1D3-4FD0-ABC0-368E14BBD7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2192" y="1883959"/>
            <a:ext cx="6584440" cy="435552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2179660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GB" dirty="0"/>
              <a:t>key scenarios activity diagram example</a:t>
            </a:r>
            <a:endParaRPr lang="pt-B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EBEA6C-0FA8-4606-8E49-A03DBC77A7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2600" y="1868905"/>
            <a:ext cx="3826799" cy="451459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68864795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144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We are building the solution from scratch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We choose technologies based on our and the developer skills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There is no need to introduce an unfamiliar stack – it will increase the expenses of the project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If you are still building the team – you can experiment a bit more</a:t>
            </a:r>
          </a:p>
          <a:p>
            <a:pPr>
              <a:lnSpc>
                <a:spcPct val="100000"/>
              </a:lnSpc>
            </a:pPr>
            <a:r>
              <a:rPr lang="en-US" dirty="0"/>
              <a:t>I am proficient with .NET and JavaScript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And my team is consisting of very skilled .NET developers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My technology stack will be Microsoft oriented</a:t>
            </a:r>
          </a:p>
          <a:p>
            <a:pPr>
              <a:lnSpc>
                <a:spcPct val="100000"/>
              </a:lnSpc>
            </a:pPr>
            <a:r>
              <a:rPr lang="en-US" dirty="0"/>
              <a:t>We want millions of students and huge availability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On premises servers will require huge maintainability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We are going to use a public cloud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Azure is the perfect choice for Microsoft technology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But consider the other options as well – they may be cheaper</a:t>
            </a:r>
          </a:p>
          <a:p>
            <a:pPr lvl="1">
              <a:lnSpc>
                <a:spcPct val="100000"/>
              </a:lnSpc>
            </a:pPr>
            <a:endParaRPr lang="en-US" dirty="0"/>
          </a:p>
          <a:p>
            <a:pPr marL="914400" lvl="1" indent="-457200">
              <a:lnSpc>
                <a:spcPct val="100000"/>
              </a:lnSpc>
              <a:buFont typeface="+mj-lt"/>
              <a:buAutoNum type="arabicPeriod"/>
            </a:pPr>
            <a:endParaRPr lang="en-US" dirty="0"/>
          </a:p>
          <a:p>
            <a:pPr lvl="1">
              <a:lnSpc>
                <a:spcPct val="100000"/>
              </a:lnSpc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GB" dirty="0"/>
              <a:t>Technology constraints 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72388487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145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Back-end technology options: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ASP.NET Core REST API – requires heavy server-side architecting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Serverless with Azure Functions – less architecture burden but less overall control</a:t>
            </a:r>
          </a:p>
          <a:p>
            <a:pPr>
              <a:lnSpc>
                <a:spcPct val="100000"/>
              </a:lnSpc>
            </a:pPr>
            <a:r>
              <a:rPr lang="en-US" dirty="0"/>
              <a:t>Front-end technology options: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ASP.NET Core MVC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Server-side rendering is not very suitable for interactive applications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ASP.NET Core Razor Pages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Less overhead in terms of the client</a:t>
            </a:r>
          </a:p>
          <a:p>
            <a:pPr lvl="1">
              <a:lnSpc>
                <a:spcPct val="100000"/>
              </a:lnSpc>
            </a:pPr>
            <a:r>
              <a:rPr lang="en-US" dirty="0" err="1"/>
              <a:t>Blazor</a:t>
            </a:r>
            <a:endParaRPr lang="en-US" dirty="0"/>
          </a:p>
          <a:p>
            <a:pPr lvl="2">
              <a:lnSpc>
                <a:spcPct val="100000"/>
              </a:lnSpc>
            </a:pPr>
            <a:r>
              <a:rPr lang="en-US" dirty="0"/>
              <a:t>Way too new and experimental but the developers may want the bleeding edge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React or Vue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Depends on the knowledge of the developers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</a:pPr>
            <a:endParaRPr lang="en-US" dirty="0"/>
          </a:p>
          <a:p>
            <a:pPr marL="914400" lvl="1" indent="-457200">
              <a:lnSpc>
                <a:spcPct val="100000"/>
              </a:lnSpc>
              <a:buFont typeface="+mj-lt"/>
              <a:buAutoNum type="arabicPeriod"/>
            </a:pPr>
            <a:endParaRPr lang="en-US" dirty="0"/>
          </a:p>
          <a:p>
            <a:pPr lvl="1">
              <a:lnSpc>
                <a:spcPct val="100000"/>
              </a:lnSpc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technology options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83207530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914400" y="2667000"/>
            <a:ext cx="10363200" cy="9037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GB" dirty="0"/>
              <a:t>Architecture design patterns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3239748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147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Distinct client and server </a:t>
            </a:r>
            <a:endParaRPr lang="bg-BG" dirty="0"/>
          </a:p>
          <a:p>
            <a:pPr>
              <a:lnSpc>
                <a:spcPct val="100000"/>
              </a:lnSpc>
            </a:pPr>
            <a:r>
              <a:rPr lang="en-US" dirty="0"/>
              <a:t>Separated by network </a:t>
            </a:r>
            <a:endParaRPr lang="bg-BG" dirty="0"/>
          </a:p>
          <a:p>
            <a:pPr>
              <a:lnSpc>
                <a:spcPct val="100000"/>
              </a:lnSpc>
            </a:pPr>
            <a:r>
              <a:rPr lang="en-US" dirty="0"/>
              <a:t>Communication protocol </a:t>
            </a:r>
            <a:endParaRPr lang="bg-BG" dirty="0"/>
          </a:p>
          <a:p>
            <a:pPr>
              <a:lnSpc>
                <a:spcPct val="100000"/>
              </a:lnSpc>
            </a:pPr>
            <a:r>
              <a:rPr lang="en-US" dirty="0"/>
              <a:t>Many clients, one server</a:t>
            </a:r>
            <a:endParaRPr lang="bg-BG" dirty="0"/>
          </a:p>
          <a:p>
            <a:pPr>
              <a:lnSpc>
                <a:spcPct val="100000"/>
              </a:lnSpc>
            </a:pPr>
            <a:r>
              <a:rPr lang="en-US" dirty="0"/>
              <a:t>Pros:</a:t>
            </a:r>
            <a:endParaRPr lang="bg-BG" dirty="0"/>
          </a:p>
          <a:p>
            <a:pPr lvl="1">
              <a:lnSpc>
                <a:spcPct val="100000"/>
              </a:lnSpc>
            </a:pPr>
            <a:r>
              <a:rPr lang="en-US" dirty="0"/>
              <a:t>Secure &amp; Simple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Centralized Control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Easy to manage</a:t>
            </a:r>
          </a:p>
          <a:p>
            <a:pPr>
              <a:lnSpc>
                <a:spcPct val="100000"/>
              </a:lnSpc>
            </a:pPr>
            <a:r>
              <a:rPr lang="en-US" dirty="0"/>
              <a:t>Cons: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Requires network, difficult to scale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Single point of failure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GB" dirty="0"/>
              <a:t>Client/Server Pattern – Layered</a:t>
            </a:r>
            <a:endParaRPr lang="pt-BR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4C6FEC5-626A-442D-8F60-E71AFC5564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6838" y="1712549"/>
            <a:ext cx="4140573" cy="31897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40814403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148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Strict areas of concern </a:t>
            </a:r>
          </a:p>
          <a:p>
            <a:pPr>
              <a:lnSpc>
                <a:spcPct val="100000"/>
              </a:lnSpc>
            </a:pPr>
            <a:r>
              <a:rPr lang="en-US" dirty="0"/>
              <a:t>Layers may only communicate with </a:t>
            </a:r>
            <a:br>
              <a:rPr lang="en-US" dirty="0"/>
            </a:br>
            <a:r>
              <a:rPr lang="en-US" dirty="0"/>
              <a:t>peers above/below</a:t>
            </a:r>
          </a:p>
          <a:p>
            <a:pPr>
              <a:lnSpc>
                <a:spcPct val="100000"/>
              </a:lnSpc>
            </a:pPr>
            <a:r>
              <a:rPr lang="en-US" dirty="0"/>
              <a:t>Pros: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High abstraction &amp; High isolation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Structured communication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Easy to scale out</a:t>
            </a:r>
          </a:p>
          <a:p>
            <a:pPr>
              <a:lnSpc>
                <a:spcPct val="100000"/>
              </a:lnSpc>
            </a:pPr>
            <a:r>
              <a:rPr lang="en-US" dirty="0"/>
              <a:t>Cons:</a:t>
            </a:r>
          </a:p>
          <a:p>
            <a:pPr lvl="1">
              <a:lnSpc>
                <a:spcPct val="100000"/>
              </a:lnSpc>
            </a:pPr>
            <a:r>
              <a:rPr lang="en-GB" dirty="0"/>
              <a:t>Deep call chains</a:t>
            </a:r>
          </a:p>
          <a:p>
            <a:pPr lvl="1">
              <a:lnSpc>
                <a:spcPct val="100000"/>
              </a:lnSpc>
            </a:pPr>
            <a:r>
              <a:rPr lang="en-GB" dirty="0"/>
              <a:t>Can hide complexity</a:t>
            </a:r>
          </a:p>
          <a:p>
            <a:pPr lvl="1">
              <a:lnSpc>
                <a:spcPct val="100000"/>
              </a:lnSpc>
            </a:pPr>
            <a:r>
              <a:rPr lang="en-GB" dirty="0"/>
              <a:t>May harm performance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Lowest layer must cover all use cases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GB" dirty="0"/>
              <a:t>Layered Pattern – Layered</a:t>
            </a:r>
            <a:endParaRPr lang="pt-B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620B2F-E140-421A-89D0-2386858669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4441" y="1712550"/>
            <a:ext cx="3632970" cy="35615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37696544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149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Layers deployed to servers </a:t>
            </a:r>
          </a:p>
          <a:p>
            <a:pPr>
              <a:lnSpc>
                <a:spcPct val="100000"/>
              </a:lnSpc>
            </a:pPr>
            <a:r>
              <a:rPr lang="en-US" dirty="0"/>
              <a:t>Usually - 3 tiers, always start with them</a:t>
            </a:r>
          </a:p>
          <a:p>
            <a:pPr>
              <a:lnSpc>
                <a:spcPct val="100000"/>
              </a:lnSpc>
            </a:pPr>
            <a:r>
              <a:rPr lang="en-US" dirty="0"/>
              <a:t>Communication between layers uses network</a:t>
            </a:r>
          </a:p>
          <a:p>
            <a:pPr>
              <a:lnSpc>
                <a:spcPct val="100000"/>
              </a:lnSpc>
            </a:pPr>
            <a:r>
              <a:rPr lang="en-US" dirty="0"/>
              <a:t>Pros: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High abstraction &amp; High isolation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Structured communication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Easy to scale out</a:t>
            </a:r>
          </a:p>
          <a:p>
            <a:pPr>
              <a:lnSpc>
                <a:spcPct val="100000"/>
              </a:lnSpc>
            </a:pPr>
            <a:r>
              <a:rPr lang="en-US" dirty="0"/>
              <a:t>Cons: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Network = point of failure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Network may be slow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Coarse interfaces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Hard to debug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GB" dirty="0"/>
              <a:t>N-Tier Pattern – Layered</a:t>
            </a:r>
            <a:endParaRPr lang="pt-BR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1D9DE56-B6A8-46CD-8CF4-7E7FA7B8C1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8917" y="1712549"/>
            <a:ext cx="3578494" cy="343290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380822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914400" y="2667000"/>
            <a:ext cx="10363200" cy="9037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About this workshop</a:t>
            </a:r>
          </a:p>
        </p:txBody>
      </p:sp>
    </p:spTree>
    <p:extLst>
      <p:ext uri="{BB962C8B-B14F-4D97-AF65-F5344CB8AC3E}">
        <p14:creationId xmlns:p14="http://schemas.microsoft.com/office/powerpoint/2010/main" val="48688125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150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Components are modular building </a:t>
            </a:r>
            <a:br>
              <a:rPr lang="en-US" dirty="0"/>
            </a:br>
            <a:r>
              <a:rPr lang="en-US" dirty="0"/>
              <a:t>blocks of software </a:t>
            </a:r>
          </a:p>
          <a:p>
            <a:pPr>
              <a:lnSpc>
                <a:spcPct val="100000"/>
              </a:lnSpc>
            </a:pPr>
            <a:r>
              <a:rPr lang="en-US" dirty="0"/>
              <a:t>Grouped into areas of concern</a:t>
            </a:r>
          </a:p>
          <a:p>
            <a:pPr>
              <a:lnSpc>
                <a:spcPct val="100000"/>
              </a:lnSpc>
            </a:pPr>
            <a:r>
              <a:rPr lang="en-US" dirty="0"/>
              <a:t>Clearly described interfaces </a:t>
            </a:r>
          </a:p>
          <a:p>
            <a:pPr>
              <a:lnSpc>
                <a:spcPct val="100000"/>
              </a:lnSpc>
            </a:pPr>
            <a:r>
              <a:rPr lang="en-US" dirty="0"/>
              <a:t>Containers provide additional services</a:t>
            </a:r>
          </a:p>
          <a:p>
            <a:pPr>
              <a:lnSpc>
                <a:spcPct val="100000"/>
              </a:lnSpc>
            </a:pPr>
            <a:r>
              <a:rPr lang="en-US" dirty="0"/>
              <a:t>Pros: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Easy deployment &amp; Allows 3rd party tools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Promotes modularity &amp; Few unanticipated interactions</a:t>
            </a:r>
          </a:p>
          <a:p>
            <a:pPr>
              <a:lnSpc>
                <a:spcPct val="100000"/>
              </a:lnSpc>
            </a:pPr>
            <a:r>
              <a:rPr lang="en-US" dirty="0"/>
              <a:t>Cons: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Coarse building blocks &amp; Can be expensive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Initialization may be slow &amp; Harder to develop &amp; maintain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GB" dirty="0"/>
              <a:t>Component-based Pattern</a:t>
            </a:r>
            <a:r>
              <a:rPr lang="bg-BG" dirty="0"/>
              <a:t> - </a:t>
            </a:r>
            <a:r>
              <a:rPr lang="en-US" dirty="0"/>
              <a:t>Structural</a:t>
            </a:r>
            <a:r>
              <a:rPr lang="bg-BG" dirty="0"/>
              <a:t> </a:t>
            </a:r>
            <a:endParaRPr lang="pt-B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5025D07-1564-473F-A9CA-E6F002B98B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2611" y="1712549"/>
            <a:ext cx="4114800" cy="28003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90574963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151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Uses classes </a:t>
            </a:r>
          </a:p>
          <a:p>
            <a:pPr>
              <a:lnSpc>
                <a:spcPct val="100000"/>
              </a:lnSpc>
            </a:pPr>
            <a:r>
              <a:rPr lang="en-US" dirty="0"/>
              <a:t>Grouped into areas of concern </a:t>
            </a:r>
          </a:p>
          <a:p>
            <a:pPr>
              <a:lnSpc>
                <a:spcPct val="100000"/>
              </a:lnSpc>
            </a:pPr>
            <a:r>
              <a:rPr lang="en-US" dirty="0"/>
              <a:t>Describes public members </a:t>
            </a:r>
          </a:p>
          <a:p>
            <a:pPr>
              <a:lnSpc>
                <a:spcPct val="100000"/>
              </a:lnSpc>
            </a:pPr>
            <a:r>
              <a:rPr lang="en-US" dirty="0"/>
              <a:t>Uses inheritance, composition, </a:t>
            </a:r>
            <a:br>
              <a:rPr lang="en-US" dirty="0"/>
            </a:br>
            <a:r>
              <a:rPr lang="en-US" dirty="0"/>
              <a:t>aggregation, and associations </a:t>
            </a:r>
          </a:p>
          <a:p>
            <a:pPr>
              <a:lnSpc>
                <a:spcPct val="100000"/>
              </a:lnSpc>
            </a:pPr>
            <a:r>
              <a:rPr lang="en-US" dirty="0"/>
              <a:t>Pros: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Easy to understand &amp; Promotes reuse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Easy to test &amp; debug &amp; Highly cohesive </a:t>
            </a:r>
          </a:p>
          <a:p>
            <a:pPr>
              <a:lnSpc>
                <a:spcPct val="100000"/>
              </a:lnSpc>
            </a:pPr>
            <a:r>
              <a:rPr lang="en-US" dirty="0"/>
              <a:t>Cons: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Inheritance hard to get right &amp; Useful only if you do not have a Lead Developer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Many unanticipated communications &amp; Too detailed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GB" dirty="0"/>
              <a:t>Object-Oriented Pattern </a:t>
            </a:r>
            <a:r>
              <a:rPr lang="bg-BG" dirty="0"/>
              <a:t>- </a:t>
            </a:r>
            <a:r>
              <a:rPr lang="en-US" dirty="0"/>
              <a:t>Structural</a:t>
            </a:r>
            <a:r>
              <a:rPr lang="bg-BG" dirty="0"/>
              <a:t> </a:t>
            </a:r>
            <a:endParaRPr lang="pt-BR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229D5C6-66B8-4CFC-8F89-617BF376C1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4511" y="1712549"/>
            <a:ext cx="4152900" cy="26193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56374382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152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GB" dirty="0"/>
              <a:t>Designed for presentation layers </a:t>
            </a:r>
          </a:p>
          <a:p>
            <a:pPr>
              <a:lnSpc>
                <a:spcPct val="100000"/>
              </a:lnSpc>
            </a:pPr>
            <a:r>
              <a:rPr lang="en-GB" dirty="0"/>
              <a:t>View handles output </a:t>
            </a:r>
          </a:p>
          <a:p>
            <a:pPr>
              <a:lnSpc>
                <a:spcPct val="100000"/>
              </a:lnSpc>
            </a:pPr>
            <a:r>
              <a:rPr lang="en-GB" dirty="0"/>
              <a:t>Model handles data </a:t>
            </a:r>
          </a:p>
          <a:p>
            <a:pPr>
              <a:lnSpc>
                <a:spcPct val="100000"/>
              </a:lnSpc>
            </a:pPr>
            <a:r>
              <a:rPr lang="en-GB" dirty="0"/>
              <a:t>Controller handles interaction </a:t>
            </a:r>
          </a:p>
          <a:p>
            <a:pPr>
              <a:lnSpc>
                <a:spcPct val="100000"/>
              </a:lnSpc>
            </a:pPr>
            <a:r>
              <a:rPr lang="en-US" dirty="0"/>
              <a:t>Pros: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Strict separation of concerns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Scales well</a:t>
            </a:r>
          </a:p>
          <a:p>
            <a:pPr>
              <a:lnSpc>
                <a:spcPct val="100000"/>
              </a:lnSpc>
            </a:pPr>
            <a:r>
              <a:rPr lang="en-US" dirty="0"/>
              <a:t>Cons: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High overhead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Scattered code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Hard to data-bind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GB" dirty="0"/>
              <a:t>MVC Pattern </a:t>
            </a:r>
            <a:r>
              <a:rPr lang="bg-BG" dirty="0"/>
              <a:t>- </a:t>
            </a:r>
            <a:r>
              <a:rPr lang="en-US" dirty="0"/>
              <a:t>Presentation</a:t>
            </a:r>
            <a:r>
              <a:rPr lang="bg-BG" dirty="0"/>
              <a:t> </a:t>
            </a:r>
            <a:endParaRPr lang="pt-B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5504AA-9678-46D6-8161-B2428E49EA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9736" y="1712549"/>
            <a:ext cx="4257675" cy="26384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63696725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153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Derived from MVC pattern </a:t>
            </a:r>
          </a:p>
          <a:p>
            <a:pPr>
              <a:lnSpc>
                <a:spcPct val="100000"/>
              </a:lnSpc>
            </a:pPr>
            <a:r>
              <a:rPr lang="en-US" dirty="0"/>
              <a:t>View handles output </a:t>
            </a:r>
          </a:p>
          <a:p>
            <a:pPr>
              <a:lnSpc>
                <a:spcPct val="100000"/>
              </a:lnSpc>
            </a:pPr>
            <a:r>
              <a:rPr lang="en-US" dirty="0"/>
              <a:t>Model handles data </a:t>
            </a:r>
          </a:p>
          <a:p>
            <a:pPr>
              <a:lnSpc>
                <a:spcPct val="100000"/>
              </a:lnSpc>
            </a:pPr>
            <a:r>
              <a:rPr lang="en-US" dirty="0"/>
              <a:t>View Model is binding source </a:t>
            </a:r>
          </a:p>
          <a:p>
            <a:pPr>
              <a:lnSpc>
                <a:spcPct val="100000"/>
              </a:lnSpc>
            </a:pPr>
            <a:r>
              <a:rPr lang="en-US" dirty="0"/>
              <a:t>Pros: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Strict separation of concerns &amp; Scales well </a:t>
            </a:r>
            <a:endParaRPr lang="bg-BG" dirty="0"/>
          </a:p>
          <a:p>
            <a:pPr lvl="1">
              <a:lnSpc>
                <a:spcPct val="100000"/>
              </a:lnSpc>
            </a:pPr>
            <a:r>
              <a:rPr lang="en-US" dirty="0"/>
              <a:t>Easy to data-bind </a:t>
            </a:r>
            <a:endParaRPr lang="bg-BG" dirty="0"/>
          </a:p>
          <a:p>
            <a:pPr>
              <a:lnSpc>
                <a:spcPct val="100000"/>
              </a:lnSpc>
            </a:pPr>
            <a:r>
              <a:rPr lang="en-US" dirty="0"/>
              <a:t>Cons: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High overhead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Scattered code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Controller not separated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GB" dirty="0"/>
              <a:t>MVVM Pattern </a:t>
            </a:r>
            <a:r>
              <a:rPr lang="bg-BG" dirty="0"/>
              <a:t>- </a:t>
            </a:r>
            <a:r>
              <a:rPr lang="en-US" dirty="0"/>
              <a:t>Presentation</a:t>
            </a:r>
            <a:r>
              <a:rPr lang="bg-BG" dirty="0"/>
              <a:t> </a:t>
            </a:r>
            <a:endParaRPr lang="pt-BR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20D2CDC-CEE6-43AB-891E-4C6A6C1DD8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9261" y="1712549"/>
            <a:ext cx="4248150" cy="25717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24945430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154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Discrete business services </a:t>
            </a:r>
          </a:p>
          <a:p>
            <a:pPr>
              <a:lnSpc>
                <a:spcPct val="100000"/>
              </a:lnSpc>
            </a:pPr>
            <a:r>
              <a:rPr lang="en-US" dirty="0"/>
              <a:t>Use network to communicate </a:t>
            </a:r>
          </a:p>
          <a:p>
            <a:pPr>
              <a:lnSpc>
                <a:spcPct val="100000"/>
              </a:lnSpc>
            </a:pPr>
            <a:r>
              <a:rPr lang="en-US" dirty="0"/>
              <a:t>HTTP, XML, SOAP, Binary… </a:t>
            </a:r>
          </a:p>
          <a:p>
            <a:pPr>
              <a:lnSpc>
                <a:spcPct val="100000"/>
              </a:lnSpc>
            </a:pPr>
            <a:r>
              <a:rPr lang="en-US" dirty="0"/>
              <a:t>Pros: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Business domain alignment &amp; High abstraction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Discoverable, resilient, Allows 3rd party libraries &amp; Cross-platform </a:t>
            </a:r>
          </a:p>
          <a:p>
            <a:pPr>
              <a:lnSpc>
                <a:spcPct val="100000"/>
              </a:lnSpc>
            </a:pPr>
            <a:r>
              <a:rPr lang="en-US" dirty="0"/>
              <a:t>Cons: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Clients must handle slow, offline network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Coarse interfaces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May harm performance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Security issues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GB" dirty="0"/>
              <a:t>Service-Oriented Pattern </a:t>
            </a:r>
            <a:r>
              <a:rPr lang="bg-BG" dirty="0"/>
              <a:t>- </a:t>
            </a:r>
            <a:r>
              <a:rPr lang="en-US" dirty="0"/>
              <a:t>Service</a:t>
            </a:r>
            <a:r>
              <a:rPr lang="bg-BG" dirty="0"/>
              <a:t> </a:t>
            </a:r>
            <a:endParaRPr lang="pt-B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D5B90C-EFAE-48E1-8C2C-3F7700BA78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3561" y="1712549"/>
            <a:ext cx="4133850" cy="20955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99705282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155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Services calling services </a:t>
            </a:r>
          </a:p>
          <a:p>
            <a:pPr>
              <a:lnSpc>
                <a:spcPct val="100000"/>
              </a:lnSpc>
            </a:pPr>
            <a:r>
              <a:rPr lang="en-US" dirty="0"/>
              <a:t>Can use fast private network and RPC</a:t>
            </a:r>
          </a:p>
          <a:p>
            <a:pPr>
              <a:lnSpc>
                <a:spcPct val="100000"/>
              </a:lnSpc>
            </a:pPr>
            <a:r>
              <a:rPr lang="en-US" dirty="0"/>
              <a:t>Deployed on multiple servers </a:t>
            </a:r>
          </a:p>
          <a:p>
            <a:pPr>
              <a:lnSpc>
                <a:spcPct val="100000"/>
              </a:lnSpc>
            </a:pPr>
            <a:r>
              <a:rPr lang="en-US" dirty="0"/>
              <a:t>Pros: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Modular &amp; Reduced abstraction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Discoverable, resilient &amp; Less coarse interfaces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Can use fast network</a:t>
            </a:r>
          </a:p>
          <a:p>
            <a:pPr>
              <a:lnSpc>
                <a:spcPct val="100000"/>
              </a:lnSpc>
            </a:pPr>
            <a:r>
              <a:rPr lang="en-US" dirty="0"/>
              <a:t>Cons: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Must cope with slow, offline network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More unanticipated communications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Hard to do transactions &amp; Hard to test, debug, deploy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GB" dirty="0"/>
              <a:t>Microservice Pattern </a:t>
            </a:r>
            <a:r>
              <a:rPr lang="bg-BG" dirty="0"/>
              <a:t>- </a:t>
            </a:r>
            <a:r>
              <a:rPr lang="en-US" dirty="0"/>
              <a:t>Service</a:t>
            </a:r>
            <a:r>
              <a:rPr lang="bg-BG" dirty="0"/>
              <a:t> </a:t>
            </a:r>
            <a:endParaRPr lang="pt-BR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308EAAC-CFF4-434D-B755-871AF859A2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1404" y="1712549"/>
            <a:ext cx="3746007" cy="334733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37351551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156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Services connected to shared data bus </a:t>
            </a:r>
          </a:p>
          <a:p>
            <a:pPr>
              <a:lnSpc>
                <a:spcPct val="100000"/>
              </a:lnSpc>
            </a:pPr>
            <a:r>
              <a:rPr lang="en-US" dirty="0"/>
              <a:t>Uses messages for communication </a:t>
            </a:r>
          </a:p>
          <a:p>
            <a:pPr>
              <a:lnSpc>
                <a:spcPct val="100000"/>
              </a:lnSpc>
            </a:pPr>
            <a:r>
              <a:rPr lang="en-US" dirty="0"/>
              <a:t>Supports discovery, failover </a:t>
            </a:r>
          </a:p>
          <a:p>
            <a:pPr>
              <a:lnSpc>
                <a:spcPct val="100000"/>
              </a:lnSpc>
            </a:pPr>
            <a:r>
              <a:rPr lang="en-US" dirty="0"/>
              <a:t>Pros: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Easy to extend &amp; Simple communication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Very flexible &amp; Easy to scale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Easy discovery, failover </a:t>
            </a:r>
          </a:p>
          <a:p>
            <a:pPr>
              <a:lnSpc>
                <a:spcPct val="100000"/>
              </a:lnSpc>
            </a:pPr>
            <a:r>
              <a:rPr lang="en-US" dirty="0"/>
              <a:t>Cons: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Bus = single point of failure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Coarse communications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Can be slow &amp; Hard to test, debug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GB" dirty="0"/>
              <a:t>Message Bus Pattern </a:t>
            </a:r>
            <a:r>
              <a:rPr lang="bg-BG" dirty="0"/>
              <a:t>- </a:t>
            </a:r>
            <a:r>
              <a:rPr lang="en-US" dirty="0"/>
              <a:t>Service</a:t>
            </a:r>
            <a:r>
              <a:rPr lang="bg-BG" dirty="0"/>
              <a:t> </a:t>
            </a:r>
            <a:endParaRPr lang="pt-B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3006CF-BF47-4F4F-9BE6-FDF4A83E56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9855" y="1712549"/>
            <a:ext cx="3667556" cy="327234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60963250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157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Layers containing components </a:t>
            </a:r>
          </a:p>
          <a:p>
            <a:pPr>
              <a:lnSpc>
                <a:spcPct val="100000"/>
              </a:lnSpc>
            </a:pPr>
            <a:r>
              <a:rPr lang="en-US" dirty="0"/>
              <a:t>Benefits of components</a:t>
            </a:r>
          </a:p>
          <a:p>
            <a:pPr>
              <a:lnSpc>
                <a:spcPct val="100000"/>
              </a:lnSpc>
            </a:pPr>
            <a:r>
              <a:rPr lang="en-US" dirty="0"/>
              <a:t>With structured communication, isolation, </a:t>
            </a:r>
            <a:br>
              <a:rPr lang="en-US" dirty="0"/>
            </a:br>
            <a:r>
              <a:rPr lang="en-US" dirty="0"/>
              <a:t>easy scaling &amp; testing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GB" dirty="0"/>
              <a:t>Components In Layers </a:t>
            </a:r>
            <a:r>
              <a:rPr lang="bg-BG" dirty="0"/>
              <a:t>- </a:t>
            </a:r>
            <a:r>
              <a:rPr lang="en-US" dirty="0"/>
              <a:t>Hybrid</a:t>
            </a:r>
            <a:r>
              <a:rPr lang="bg-BG" dirty="0"/>
              <a:t> </a:t>
            </a:r>
            <a:endParaRPr lang="pt-BR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53A40B9-A1BE-4B53-B5F9-2532FFF3BD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8619" y="1712550"/>
            <a:ext cx="3638791" cy="359836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98353046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158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Presentation layer with MVC </a:t>
            </a:r>
          </a:p>
          <a:p>
            <a:pPr>
              <a:lnSpc>
                <a:spcPct val="100000"/>
              </a:lnSpc>
            </a:pPr>
            <a:r>
              <a:rPr lang="en-US" dirty="0"/>
              <a:t>Benefits of layers </a:t>
            </a:r>
          </a:p>
          <a:p>
            <a:pPr>
              <a:lnSpc>
                <a:spcPct val="100000"/>
              </a:lnSpc>
            </a:pPr>
            <a:r>
              <a:rPr lang="en-US" dirty="0"/>
              <a:t>With separation of concerns, </a:t>
            </a:r>
            <a:br>
              <a:rPr lang="en-US" dirty="0"/>
            </a:br>
            <a:r>
              <a:rPr lang="en-US" dirty="0"/>
              <a:t>presentation code scalability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GB" dirty="0"/>
              <a:t>MVC In Presentation Layer </a:t>
            </a:r>
            <a:r>
              <a:rPr lang="bg-BG" dirty="0"/>
              <a:t>- </a:t>
            </a:r>
            <a:r>
              <a:rPr lang="en-US" dirty="0"/>
              <a:t>Hybrid</a:t>
            </a:r>
            <a:r>
              <a:rPr lang="bg-BG" dirty="0"/>
              <a:t> </a:t>
            </a:r>
            <a:endParaRPr lang="pt-B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F42B4BE-A5C3-48D8-91E8-5F54715E96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1817" y="1712549"/>
            <a:ext cx="3665594" cy="319418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61103956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159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Components contain objects </a:t>
            </a:r>
          </a:p>
          <a:p>
            <a:pPr>
              <a:lnSpc>
                <a:spcPct val="100000"/>
              </a:lnSpc>
            </a:pPr>
            <a:r>
              <a:rPr lang="en-US" dirty="0"/>
              <a:t>Benefits of components </a:t>
            </a:r>
          </a:p>
          <a:p>
            <a:pPr>
              <a:lnSpc>
                <a:spcPct val="100000"/>
              </a:lnSpc>
            </a:pPr>
            <a:r>
              <a:rPr lang="en-US" dirty="0"/>
              <a:t>With cohesion &amp; extensibility</a:t>
            </a:r>
            <a:endParaRPr lang="bg-BG" dirty="0"/>
          </a:p>
          <a:p>
            <a:pPr>
              <a:lnSpc>
                <a:spcPct val="100000"/>
              </a:lnSpc>
            </a:pPr>
            <a:r>
              <a:rPr lang="en-US" dirty="0"/>
              <a:t>You are probably using this pattern already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GB" dirty="0"/>
              <a:t>Objects In Components </a:t>
            </a:r>
            <a:r>
              <a:rPr lang="bg-BG" dirty="0"/>
              <a:t>- </a:t>
            </a:r>
            <a:r>
              <a:rPr lang="en-US" dirty="0"/>
              <a:t>Hybrid</a:t>
            </a:r>
            <a:r>
              <a:rPr lang="bg-BG" dirty="0"/>
              <a:t> </a:t>
            </a:r>
            <a:endParaRPr lang="pt-BR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0BE400D-12FE-4F23-9AE9-EBBC7B162C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5261" y="1712550"/>
            <a:ext cx="3752149" cy="247152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934769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A theoretical lecture on software architectures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Widely-used design patterns in production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Depending on your level, you may be familiar with some of the topics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 real-life project example</a:t>
            </a:r>
          </a:p>
          <a:p>
            <a:pPr>
              <a:lnSpc>
                <a:spcPct val="100000"/>
              </a:lnSpc>
            </a:pPr>
            <a:r>
              <a:rPr lang="en-US" dirty="0"/>
              <a:t>A practical guidebook for architecting various solutions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5 real-life projects on more than 50 pages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Legacy systems, vast data load, lots of concurrent users, working with critical data, and more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Please report in the group, if you find any “bugs” in the book!</a:t>
            </a:r>
          </a:p>
          <a:p>
            <a:pPr>
              <a:lnSpc>
                <a:spcPct val="100000"/>
              </a:lnSpc>
            </a:pPr>
            <a:r>
              <a:rPr lang="en-US" dirty="0"/>
              <a:t>And I have a lot more to add in the future!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You receive free updates of all resources!</a:t>
            </a:r>
          </a:p>
          <a:p>
            <a:pPr>
              <a:lnSpc>
                <a:spcPct val="100000"/>
              </a:lnSpc>
            </a:pPr>
            <a:r>
              <a:rPr lang="en-US" dirty="0"/>
              <a:t>MOST IMPORTANTLY – HUGE THANK YOU! &lt;3 </a:t>
            </a:r>
          </a:p>
          <a:p>
            <a:pPr>
              <a:lnSpc>
                <a:spcPct val="100000"/>
              </a:lnSpc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this workshop</a:t>
            </a:r>
          </a:p>
        </p:txBody>
      </p:sp>
    </p:spTree>
    <p:extLst>
      <p:ext uri="{BB962C8B-B14F-4D97-AF65-F5344CB8AC3E}">
        <p14:creationId xmlns:p14="http://schemas.microsoft.com/office/powerpoint/2010/main" val="35575780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160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A software architecture is just a mixture of patterns</a:t>
            </a:r>
          </a:p>
          <a:p>
            <a:pPr>
              <a:lnSpc>
                <a:spcPct val="100000"/>
              </a:lnSpc>
            </a:pPr>
            <a:r>
              <a:rPr lang="en-US" dirty="0"/>
              <a:t>You can safely nest architectural design pattern inside of each other</a:t>
            </a:r>
          </a:p>
          <a:p>
            <a:pPr>
              <a:lnSpc>
                <a:spcPct val="100000"/>
              </a:lnSpc>
            </a:pPr>
            <a:r>
              <a:rPr lang="en-US" dirty="0"/>
              <a:t>For example: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Microservices with components inside them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Microservices with a layered pattern inside them</a:t>
            </a:r>
          </a:p>
          <a:p>
            <a:pPr>
              <a:lnSpc>
                <a:spcPct val="100000"/>
              </a:lnSpc>
            </a:pPr>
            <a:r>
              <a:rPr lang="en-US" dirty="0"/>
              <a:t>Create your own hybrid patterns and use them in your design</a:t>
            </a:r>
          </a:p>
          <a:p>
            <a:pPr>
              <a:lnSpc>
                <a:spcPct val="100000"/>
              </a:lnSpc>
            </a:pPr>
            <a:r>
              <a:rPr lang="en-US" dirty="0"/>
              <a:t>If the pattern works for you, implement it!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Mixing of patterns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08189179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161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We already chosen an application type and the technology stack</a:t>
            </a:r>
          </a:p>
          <a:p>
            <a:pPr>
              <a:lnSpc>
                <a:spcPct val="100000"/>
              </a:lnSpc>
            </a:pPr>
            <a:r>
              <a:rPr lang="en-US" dirty="0"/>
              <a:t>We need to pick architectural pattern and draw a diagram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dirty="0"/>
              <a:t>1a. Choose an architectural design pattern. A great place to start is the layered pattern.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dirty="0"/>
              <a:t>1b. Create a diagram with presentation, service, business, data and systemwide layers.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dirty="0"/>
              <a:t>1c. Choose a pattern for the presentation layer. MVC? MVVM? Components?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dirty="0"/>
              <a:t>2a. Consider authentication, caching, communication, configuration, logging, exceptions and validation.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dirty="0"/>
              <a:t>2b. Consider all third-party tools to help you with these cross-cutting concerns.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dirty="0"/>
              <a:t>3a. This is our first baseline architecture. Think about the components in the layers.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dirty="0"/>
              <a:t>3b. Create diagrams for each layer and describe their public interfaces.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dirty="0"/>
              <a:t>3c. Make sure you keep it simple at this stage. You can go into more detail in later cycles.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dirty="0"/>
              <a:t>4. Design the business domain entities. Create a class diagram and define their public properties.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Questions for the learning system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18993209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914400" y="2667000"/>
            <a:ext cx="10363200" cy="9037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GB" dirty="0"/>
              <a:t>Choosing the right patterns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2006064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163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Good starting point </a:t>
            </a:r>
          </a:p>
          <a:p>
            <a:pPr>
              <a:lnSpc>
                <a:spcPct val="100000"/>
              </a:lnSpc>
            </a:pPr>
            <a:r>
              <a:rPr lang="en-US" dirty="0"/>
              <a:t>Create 3 layers: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UI / Presentation – visualization concerns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Business – business logic and domain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Data – data access layer</a:t>
            </a:r>
          </a:p>
          <a:p>
            <a:pPr>
              <a:lnSpc>
                <a:spcPct val="100000"/>
              </a:lnSpc>
            </a:pPr>
            <a:r>
              <a:rPr lang="en-US" dirty="0"/>
              <a:t>If you expect a long-term project, you may choose </a:t>
            </a:r>
            <a:br>
              <a:rPr lang="en-US" dirty="0"/>
            </a:br>
            <a:r>
              <a:rPr lang="en-US" dirty="0"/>
              <a:t>Domain-Driven Design with Clean Architecture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Presentation – visualization concerns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Application – business logic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Infrastructure – infrastructure details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Domain – business entities</a:t>
            </a:r>
          </a:p>
          <a:p>
            <a:pPr>
              <a:lnSpc>
                <a:spcPct val="100000"/>
              </a:lnSpc>
            </a:pPr>
            <a:r>
              <a:rPr lang="en-US" dirty="0"/>
              <a:t>Add a Service layer if you plan to expose an API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GB" dirty="0"/>
              <a:t>The Layered Pattern</a:t>
            </a:r>
            <a:endParaRPr lang="pt-BR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B29349C-956A-46D3-8365-594F927275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9035" y="1712549"/>
            <a:ext cx="3158376" cy="296635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88662196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164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GB" dirty="0"/>
              <a:t>Use Components for:</a:t>
            </a:r>
          </a:p>
          <a:p>
            <a:pPr lvl="1">
              <a:lnSpc>
                <a:spcPct val="100000"/>
              </a:lnSpc>
            </a:pPr>
            <a:r>
              <a:rPr lang="en-GB" dirty="0"/>
              <a:t>Containers </a:t>
            </a:r>
          </a:p>
          <a:p>
            <a:pPr lvl="1">
              <a:lnSpc>
                <a:spcPct val="100000"/>
              </a:lnSpc>
            </a:pPr>
            <a:r>
              <a:rPr lang="en-GB" dirty="0"/>
              <a:t>Reuse </a:t>
            </a:r>
          </a:p>
          <a:p>
            <a:pPr lvl="1">
              <a:lnSpc>
                <a:spcPct val="100000"/>
              </a:lnSpc>
            </a:pPr>
            <a:r>
              <a:rPr lang="en-GB" dirty="0"/>
              <a:t>3rd parties </a:t>
            </a:r>
          </a:p>
          <a:p>
            <a:pPr lvl="1">
              <a:lnSpc>
                <a:spcPct val="100000"/>
              </a:lnSpc>
            </a:pPr>
            <a:r>
              <a:rPr lang="en-GB" dirty="0"/>
              <a:t>Declarative rendering</a:t>
            </a:r>
          </a:p>
          <a:p>
            <a:pPr lvl="2">
              <a:lnSpc>
                <a:spcPct val="100000"/>
              </a:lnSpc>
            </a:pPr>
            <a:r>
              <a:rPr lang="en-GB" dirty="0"/>
              <a:t>Like WordPress – with widgets</a:t>
            </a:r>
          </a:p>
          <a:p>
            <a:pPr lvl="2">
              <a:lnSpc>
                <a:spcPct val="100000"/>
              </a:lnSpc>
            </a:pPr>
            <a:r>
              <a:rPr lang="en-GB" dirty="0"/>
              <a:t>Or with visual designer</a:t>
            </a:r>
          </a:p>
          <a:p>
            <a:pPr lvl="1">
              <a:lnSpc>
                <a:spcPct val="100000"/>
              </a:lnSpc>
            </a:pPr>
            <a:r>
              <a:rPr lang="en-GB" dirty="0"/>
              <a:t>Lots of dynamic interactions</a:t>
            </a:r>
          </a:p>
          <a:p>
            <a:pPr>
              <a:lnSpc>
                <a:spcPct val="100000"/>
              </a:lnSpc>
            </a:pPr>
            <a:r>
              <a:rPr lang="en-GB" dirty="0"/>
              <a:t>Use MVC for lots of UI pages</a:t>
            </a:r>
          </a:p>
          <a:p>
            <a:pPr lvl="1">
              <a:lnSpc>
                <a:spcPct val="100000"/>
              </a:lnSpc>
            </a:pPr>
            <a:r>
              <a:rPr lang="en-GB" dirty="0"/>
              <a:t>Or MVVM if the technology support data binding</a:t>
            </a:r>
          </a:p>
          <a:p>
            <a:pPr>
              <a:lnSpc>
                <a:spcPct val="100000"/>
              </a:lnSpc>
            </a:pPr>
            <a:r>
              <a:rPr lang="en-GB" dirty="0"/>
              <a:t>Remove this layer, if you designing an API</a:t>
            </a:r>
          </a:p>
          <a:p>
            <a:pPr lvl="1">
              <a:lnSpc>
                <a:spcPct val="100000"/>
              </a:lnSpc>
            </a:pPr>
            <a:r>
              <a:rPr lang="en-GB" dirty="0"/>
              <a:t>Without any UI</a:t>
            </a:r>
          </a:p>
          <a:p>
            <a:pPr lvl="1">
              <a:lnSpc>
                <a:spcPct val="100000"/>
              </a:lnSpc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GB" dirty="0"/>
              <a:t>The Presentation Layer</a:t>
            </a:r>
            <a:endParaRPr lang="pt-B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1287BC4-3782-46B8-8F44-7236A43F1D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0770" y="1712550"/>
            <a:ext cx="3266641" cy="304836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19118236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165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Use Components: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Modular functionality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Plugin support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Business entity abstraction 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For each entity – create a component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Declarative configuration: 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Visual workflows – like a flow chart for the business rules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Business rules – collection of if/then/else rules</a:t>
            </a:r>
          </a:p>
          <a:p>
            <a:pPr>
              <a:lnSpc>
                <a:spcPct val="100000"/>
              </a:lnSpc>
            </a:pPr>
            <a:r>
              <a:rPr lang="en-US" dirty="0"/>
              <a:t>If you don’t need the above, use an </a:t>
            </a:r>
            <a:br>
              <a:rPr lang="en-US" dirty="0"/>
            </a:br>
            <a:r>
              <a:rPr lang="en-US" dirty="0"/>
              <a:t>object-oriented architecture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GB" dirty="0"/>
              <a:t>The Business Layer</a:t>
            </a:r>
            <a:endParaRPr lang="pt-BR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3C0E028-41DE-472F-A9C0-7C0B76170A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5482" y="1712549"/>
            <a:ext cx="3321929" cy="333666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94410851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166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Use Components: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Handling diverse data sources 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SQL Server, Redis, MongoDB, etc.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Increased abstraction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Declarative configuration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Easily replace connection string, data storages</a:t>
            </a:r>
            <a:br>
              <a:rPr lang="en-US" dirty="0"/>
            </a:br>
            <a:r>
              <a:rPr lang="en-US" dirty="0"/>
              <a:t>and other mechanisms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GB" dirty="0"/>
              <a:t>The Data Layer</a:t>
            </a:r>
            <a:endParaRPr lang="pt-B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0ED21A4-1EA6-402B-865D-25832AC7D5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2122" y="1712549"/>
            <a:ext cx="3085289" cy="310717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53126955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167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GB" dirty="0"/>
              <a:t>Use Components: </a:t>
            </a:r>
          </a:p>
          <a:p>
            <a:pPr lvl="1">
              <a:lnSpc>
                <a:spcPct val="100000"/>
              </a:lnSpc>
            </a:pPr>
            <a:r>
              <a:rPr lang="en-GB" dirty="0"/>
              <a:t>Contract management </a:t>
            </a:r>
          </a:p>
          <a:p>
            <a:pPr lvl="1">
              <a:lnSpc>
                <a:spcPct val="100000"/>
              </a:lnSpc>
            </a:pPr>
            <a:r>
              <a:rPr lang="en-GB" dirty="0"/>
              <a:t>Containers </a:t>
            </a:r>
          </a:p>
          <a:p>
            <a:pPr lvl="1">
              <a:lnSpc>
                <a:spcPct val="100000"/>
              </a:lnSpc>
            </a:pPr>
            <a:r>
              <a:rPr lang="en-GB" dirty="0"/>
              <a:t>Declarative configuration</a:t>
            </a:r>
          </a:p>
          <a:p>
            <a:pPr>
              <a:lnSpc>
                <a:spcPct val="100000"/>
              </a:lnSpc>
            </a:pPr>
            <a:r>
              <a:rPr lang="en-US" dirty="0"/>
              <a:t>Choose Microservices if your system is </a:t>
            </a:r>
            <a:br>
              <a:rPr lang="en-US" dirty="0"/>
            </a:br>
            <a:r>
              <a:rPr lang="en-US" dirty="0"/>
              <a:t>composed mostly of interlocking APIs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Never start with Microservices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Always choose a monolithic application with Microservices in mind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Use Domain-Driven Design and Clean Architecture to separate contexts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Extract microservices when necessary </a:t>
            </a:r>
          </a:p>
          <a:p>
            <a:pPr>
              <a:lnSpc>
                <a:spcPct val="100000"/>
              </a:lnSpc>
            </a:pPr>
            <a:r>
              <a:rPr lang="en-US" dirty="0"/>
              <a:t>Choose Message Bus if all services alter state on a common message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GB" dirty="0"/>
              <a:t>The service Layer</a:t>
            </a:r>
            <a:endParaRPr lang="pt-BR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BEEB128-0ED8-4EEA-A6A7-2C43E15632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2586" y="1712549"/>
            <a:ext cx="4314825" cy="2286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10483065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914400" y="2667000"/>
            <a:ext cx="10363200" cy="9037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GB" dirty="0"/>
              <a:t>Designing Layered Architectures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0310384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GB" dirty="0"/>
              <a:t>Logical Layered Design</a:t>
            </a:r>
            <a:endParaRPr lang="pt-B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C630E78-BE65-41C8-887F-308BDE2628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383" y="2097088"/>
            <a:ext cx="4874058" cy="387276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259318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HUGE DISCLAIMER!</a:t>
            </a:r>
          </a:p>
          <a:p>
            <a:pPr>
              <a:lnSpc>
                <a:spcPct val="100000"/>
              </a:lnSpc>
            </a:pPr>
            <a:r>
              <a:rPr lang="en-US" b="1" dirty="0"/>
              <a:t>There are a lot of things to know about software architectures</a:t>
            </a:r>
          </a:p>
          <a:p>
            <a:pPr lvl="1">
              <a:lnSpc>
                <a:spcPct val="100000"/>
              </a:lnSpc>
            </a:pPr>
            <a:r>
              <a:rPr lang="en-US" b="1" dirty="0"/>
              <a:t>You may recognize some of the patterns</a:t>
            </a:r>
          </a:p>
          <a:p>
            <a:pPr lvl="1">
              <a:lnSpc>
                <a:spcPct val="100000"/>
              </a:lnSpc>
            </a:pPr>
            <a:r>
              <a:rPr lang="en-US" b="1" dirty="0"/>
              <a:t>And we most probably will not mention all of them</a:t>
            </a:r>
          </a:p>
          <a:p>
            <a:pPr>
              <a:lnSpc>
                <a:spcPct val="100000"/>
              </a:lnSpc>
            </a:pPr>
            <a:r>
              <a:rPr lang="en-US" dirty="0"/>
              <a:t>The technology world is moving very fast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Some of the example shown here may be considered anti-patterns in the future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But the overall concept and process stays the same</a:t>
            </a:r>
          </a:p>
          <a:p>
            <a:pPr>
              <a:lnSpc>
                <a:spcPct val="100000"/>
              </a:lnSpc>
            </a:pPr>
            <a:r>
              <a:rPr lang="en-US" dirty="0"/>
              <a:t>As all my workshops – this one is super intense too!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So, give yourself time and most importantly – finish the book!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And don’t worry! The knowledge provided here will save you weeks of reading!</a:t>
            </a:r>
          </a:p>
          <a:p>
            <a:pPr>
              <a:lnSpc>
                <a:spcPct val="100000"/>
              </a:lnSpc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this workshop</a:t>
            </a:r>
          </a:p>
        </p:txBody>
      </p:sp>
    </p:spTree>
    <p:extLst>
      <p:ext uri="{BB962C8B-B14F-4D97-AF65-F5344CB8AC3E}">
        <p14:creationId xmlns:p14="http://schemas.microsoft.com/office/powerpoint/2010/main" val="3205042535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GB" dirty="0"/>
              <a:t>Choose Layering Strategy</a:t>
            </a:r>
            <a:endParaRPr lang="pt-BR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9D5C686-82A1-4BAF-89B6-2C737A77B4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220" y="2097088"/>
            <a:ext cx="8019326" cy="35657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69813304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GB" dirty="0"/>
              <a:t>Remove &amp; Merge Layers</a:t>
            </a:r>
            <a:endParaRPr lang="pt-B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F23B71-72DA-4433-BA21-CE7D045054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4924" y="2097088"/>
            <a:ext cx="8158976" cy="360847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69855210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GB" dirty="0"/>
              <a:t>Determine Layer Interactions </a:t>
            </a:r>
            <a:endParaRPr lang="pt-BR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D84AF79-9582-4677-B4E0-6F66A98FF8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8739" y="2097088"/>
            <a:ext cx="8174521" cy="388807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03700792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GB" dirty="0"/>
              <a:t>Identify Systemwide Concerns </a:t>
            </a:r>
            <a:endParaRPr lang="pt-B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A0D3E3-DAAE-45CF-A2D3-867CC0ACBF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9789" y="2097088"/>
            <a:ext cx="8189245" cy="379867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67537867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GB" dirty="0"/>
              <a:t>Define Layer Interfaces</a:t>
            </a:r>
            <a:endParaRPr lang="pt-BR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2248825-FCB8-4AA9-85CE-2ACC83299B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5854" y="2097088"/>
            <a:ext cx="8100292" cy="323691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38900416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914400" y="2667000"/>
            <a:ext cx="10363200" cy="903700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GB" dirty="0"/>
              <a:t>Designing Component Architectures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1348796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176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Components are SOLID: </a:t>
            </a:r>
            <a:endParaRPr lang="bg-BG" dirty="0"/>
          </a:p>
          <a:p>
            <a:pPr lvl="1">
              <a:lnSpc>
                <a:spcPct val="100000"/>
              </a:lnSpc>
            </a:pPr>
            <a:r>
              <a:rPr lang="en-US" dirty="0"/>
              <a:t>Single Responsibility </a:t>
            </a:r>
            <a:endParaRPr lang="bg-BG" dirty="0"/>
          </a:p>
          <a:p>
            <a:pPr lvl="1">
              <a:lnSpc>
                <a:spcPct val="100000"/>
              </a:lnSpc>
            </a:pPr>
            <a:r>
              <a:rPr lang="en-US" dirty="0"/>
              <a:t>Open/Closed </a:t>
            </a:r>
            <a:endParaRPr lang="bg-BG" dirty="0"/>
          </a:p>
          <a:p>
            <a:pPr lvl="1">
              <a:lnSpc>
                <a:spcPct val="100000"/>
              </a:lnSpc>
            </a:pPr>
            <a:r>
              <a:rPr lang="en-US" dirty="0" err="1"/>
              <a:t>Liskov</a:t>
            </a:r>
            <a:r>
              <a:rPr lang="en-US" dirty="0"/>
              <a:t> Substitution </a:t>
            </a:r>
            <a:endParaRPr lang="bg-BG" dirty="0"/>
          </a:p>
          <a:p>
            <a:pPr lvl="1">
              <a:lnSpc>
                <a:spcPct val="100000"/>
              </a:lnSpc>
            </a:pPr>
            <a:r>
              <a:rPr lang="en-US" dirty="0"/>
              <a:t>Interface Segregation </a:t>
            </a:r>
            <a:endParaRPr lang="bg-BG" dirty="0"/>
          </a:p>
          <a:p>
            <a:pPr lvl="1">
              <a:lnSpc>
                <a:spcPct val="100000"/>
              </a:lnSpc>
            </a:pPr>
            <a:r>
              <a:rPr lang="en-US" dirty="0"/>
              <a:t>Dependency Inversion </a:t>
            </a:r>
            <a:endParaRPr lang="bg-BG" dirty="0"/>
          </a:p>
          <a:p>
            <a:pPr>
              <a:lnSpc>
                <a:spcPct val="100000"/>
              </a:lnSpc>
            </a:pPr>
            <a:r>
              <a:rPr lang="en-US" dirty="0"/>
              <a:t>Highly cohesive </a:t>
            </a:r>
          </a:p>
          <a:p>
            <a:pPr>
              <a:lnSpc>
                <a:spcPct val="100000"/>
              </a:lnSpc>
            </a:pPr>
            <a:r>
              <a:rPr lang="en-US" dirty="0"/>
              <a:t>Define clear naming rules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Classes, interfaces, methods, variable, constants, etc.</a:t>
            </a:r>
            <a:endParaRPr lang="bg-BG" dirty="0"/>
          </a:p>
          <a:p>
            <a:pPr>
              <a:lnSpc>
                <a:spcPct val="100000"/>
              </a:lnSpc>
            </a:pPr>
            <a:r>
              <a:rPr lang="en-US" dirty="0"/>
              <a:t>No knowledge of internals of other components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GB" dirty="0"/>
              <a:t>General Guidelines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68639811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177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Design patterns are micro-architecture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Make sure your developers are familiar with them</a:t>
            </a:r>
          </a:p>
          <a:p>
            <a:pPr>
              <a:lnSpc>
                <a:spcPct val="100000"/>
              </a:lnSpc>
            </a:pPr>
            <a:r>
              <a:rPr lang="en-US" dirty="0"/>
              <a:t>Commonly useful design patterns: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Factory – remove the "new is glue" syndrome from your code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Repository – only if you really need it, </a:t>
            </a:r>
            <a:r>
              <a:rPr lang="en-US"/>
              <a:t>may serve </a:t>
            </a:r>
            <a:r>
              <a:rPr lang="en-US" dirty="0"/>
              <a:t>as anti-corruption layer</a:t>
            </a:r>
          </a:p>
          <a:p>
            <a:pPr lvl="1">
              <a:lnSpc>
                <a:spcPct val="100000"/>
              </a:lnSpc>
            </a:pPr>
            <a:r>
              <a:rPr lang="en-GB" dirty="0"/>
              <a:t>Façade</a:t>
            </a:r>
            <a:r>
              <a:rPr lang="en-US" dirty="0"/>
              <a:t> – hide complexity in your business logic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Command – encapsulate actions in objects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Strategy – supports open/close principle</a:t>
            </a:r>
          </a:p>
          <a:p>
            <a:pPr>
              <a:lnSpc>
                <a:spcPct val="100000"/>
              </a:lnSpc>
            </a:pPr>
            <a:r>
              <a:rPr lang="en-US" dirty="0"/>
              <a:t>Learn all of them!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But use only the ones you need!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Design </a:t>
            </a:r>
            <a:r>
              <a:rPr lang="en-GB" dirty="0"/>
              <a:t>patterns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16359438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178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GB" dirty="0"/>
              <a:t>UI components </a:t>
            </a:r>
            <a:endParaRPr lang="bg-BG" dirty="0"/>
          </a:p>
          <a:p>
            <a:pPr lvl="1">
              <a:lnSpc>
                <a:spcPct val="100000"/>
              </a:lnSpc>
            </a:pPr>
            <a:r>
              <a:rPr lang="en-GB" dirty="0"/>
              <a:t>Presentation Logic </a:t>
            </a:r>
            <a:endParaRPr lang="bg-BG" dirty="0"/>
          </a:p>
          <a:p>
            <a:pPr lvl="1">
              <a:lnSpc>
                <a:spcPct val="100000"/>
              </a:lnSpc>
            </a:pPr>
            <a:r>
              <a:rPr lang="en-GB" dirty="0"/>
              <a:t>Views </a:t>
            </a:r>
            <a:endParaRPr lang="bg-BG" dirty="0"/>
          </a:p>
          <a:p>
            <a:pPr lvl="1">
              <a:lnSpc>
                <a:spcPct val="100000"/>
              </a:lnSpc>
            </a:pPr>
            <a:r>
              <a:rPr lang="en-GB" dirty="0"/>
              <a:t>Controllers </a:t>
            </a:r>
            <a:endParaRPr lang="bg-BG" dirty="0"/>
          </a:p>
          <a:p>
            <a:pPr lvl="1">
              <a:lnSpc>
                <a:spcPct val="100000"/>
              </a:lnSpc>
            </a:pPr>
            <a:r>
              <a:rPr lang="en-GB" dirty="0"/>
              <a:t>View Models </a:t>
            </a:r>
            <a:endParaRPr lang="bg-BG" dirty="0"/>
          </a:p>
          <a:p>
            <a:pPr>
              <a:lnSpc>
                <a:spcPct val="100000"/>
              </a:lnSpc>
            </a:pPr>
            <a:r>
              <a:rPr lang="en-GB" dirty="0"/>
              <a:t>Optional: </a:t>
            </a:r>
            <a:endParaRPr lang="bg-BG" dirty="0"/>
          </a:p>
          <a:p>
            <a:pPr lvl="1">
              <a:lnSpc>
                <a:spcPct val="100000"/>
              </a:lnSpc>
            </a:pPr>
            <a:r>
              <a:rPr lang="en-GB" dirty="0"/>
              <a:t>Presentation entities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GB" dirty="0"/>
              <a:t>Presentation Layer Components</a:t>
            </a:r>
            <a:endParaRPr lang="pt-BR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40A8DD0-96D7-4899-8F5E-942725700E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4440" y="1712549"/>
            <a:ext cx="3152971" cy="359424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21125340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179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fr-FR" dirty="0"/>
              <a:t>Services </a:t>
            </a:r>
          </a:p>
          <a:p>
            <a:pPr>
              <a:lnSpc>
                <a:spcPct val="100000"/>
              </a:lnSpc>
            </a:pPr>
            <a:r>
              <a:rPr lang="fr-FR" dirty="0"/>
              <a:t>Service Interfaces </a:t>
            </a:r>
          </a:p>
          <a:p>
            <a:pPr>
              <a:lnSpc>
                <a:spcPct val="100000"/>
              </a:lnSpc>
            </a:pPr>
            <a:r>
              <a:rPr lang="fr-FR" dirty="0"/>
              <a:t>Message Types </a:t>
            </a:r>
          </a:p>
          <a:p>
            <a:pPr lvl="1">
              <a:lnSpc>
                <a:spcPct val="100000"/>
              </a:lnSpc>
            </a:pPr>
            <a:r>
              <a:rPr lang="fr-FR" dirty="0"/>
              <a:t>Data Transfer </a:t>
            </a:r>
            <a:r>
              <a:rPr lang="en-US" dirty="0"/>
              <a:t>Objects</a:t>
            </a:r>
            <a:endParaRPr lang="fr-FR" dirty="0"/>
          </a:p>
          <a:p>
            <a:pPr>
              <a:lnSpc>
                <a:spcPct val="100000"/>
              </a:lnSpc>
            </a:pPr>
            <a:r>
              <a:rPr lang="en-GB" dirty="0"/>
              <a:t>Optional: </a:t>
            </a:r>
          </a:p>
          <a:p>
            <a:pPr lvl="1">
              <a:lnSpc>
                <a:spcPct val="100000"/>
              </a:lnSpc>
            </a:pPr>
            <a:r>
              <a:rPr lang="en-GB" dirty="0"/>
              <a:t>Message Broker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GB" dirty="0"/>
              <a:t>Service Layer Components</a:t>
            </a:r>
            <a:endParaRPr lang="pt-B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0FCEB0-9861-4166-A8BC-E916D500BC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4481" y="1712549"/>
            <a:ext cx="3202929" cy="359423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815757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914400" y="2667000"/>
            <a:ext cx="10363200" cy="9037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Why </a:t>
            </a:r>
            <a:r>
              <a:rPr lang="en-US" sz="4800" dirty="0"/>
              <a:t>Software Architecture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8139091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180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Business Façade </a:t>
            </a:r>
          </a:p>
          <a:p>
            <a:pPr>
              <a:lnSpc>
                <a:spcPct val="100000"/>
              </a:lnSpc>
            </a:pPr>
            <a:r>
              <a:rPr lang="en-US" dirty="0"/>
              <a:t>Business Logic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Components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Workflows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Business Rules </a:t>
            </a:r>
          </a:p>
          <a:p>
            <a:pPr>
              <a:lnSpc>
                <a:spcPct val="100000"/>
              </a:lnSpc>
            </a:pPr>
            <a:r>
              <a:rPr lang="en-US" dirty="0"/>
              <a:t>Business Entities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Populated through ORM </a:t>
            </a:r>
            <a:endParaRPr lang="bg-BG" dirty="0"/>
          </a:p>
          <a:p>
            <a:pPr lvl="1">
              <a:lnSpc>
                <a:spcPct val="100000"/>
              </a:lnSpc>
            </a:pPr>
            <a:r>
              <a:rPr lang="en-US" dirty="0"/>
              <a:t>Or data objects from data layer </a:t>
            </a:r>
            <a:endParaRPr lang="bg-BG" dirty="0"/>
          </a:p>
          <a:p>
            <a:pPr>
              <a:lnSpc>
                <a:spcPct val="100000"/>
              </a:lnSpc>
            </a:pPr>
            <a:r>
              <a:rPr lang="en-US" dirty="0"/>
              <a:t>Business Events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GB" dirty="0"/>
              <a:t>Business Layer Components</a:t>
            </a:r>
            <a:endParaRPr lang="pt-BR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F0ACBAD-0A4E-47F3-BF86-E6E31CF649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0081" y="1712549"/>
            <a:ext cx="3247329" cy="361056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77896859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181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GB" dirty="0"/>
              <a:t>Data Façade </a:t>
            </a:r>
          </a:p>
          <a:p>
            <a:pPr>
              <a:lnSpc>
                <a:spcPct val="100000"/>
              </a:lnSpc>
            </a:pPr>
            <a:r>
              <a:rPr lang="en-GB" dirty="0"/>
              <a:t>Data Source Adapters </a:t>
            </a:r>
          </a:p>
          <a:p>
            <a:pPr>
              <a:lnSpc>
                <a:spcPct val="100000"/>
              </a:lnSpc>
            </a:pPr>
            <a:r>
              <a:rPr lang="en-GB" dirty="0"/>
              <a:t>Service Adapters</a:t>
            </a:r>
          </a:p>
          <a:p>
            <a:pPr>
              <a:lnSpc>
                <a:spcPct val="100000"/>
              </a:lnSpc>
            </a:pPr>
            <a:r>
              <a:rPr lang="en-US" dirty="0"/>
              <a:t>Optional: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Data Objects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Command &amp; Query objects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GB" dirty="0"/>
              <a:t>Data Layer Components</a:t>
            </a:r>
            <a:endParaRPr lang="pt-B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DAECD4-0F9E-4BE9-9E67-E727273482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990" y="1712549"/>
            <a:ext cx="3279421" cy="368934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62287560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GB" dirty="0"/>
              <a:t>Modular architectures</a:t>
            </a:r>
            <a:endParaRPr lang="pt-B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BC627B0-2154-43CC-AFC5-9B45A0A0D0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3552" y="2097088"/>
            <a:ext cx="7521720" cy="36311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67255914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914399" y="2667000"/>
            <a:ext cx="11012905" cy="903700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GB" dirty="0"/>
              <a:t>Designing Service-Oriented Architectures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7573613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184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CRUD operations </a:t>
            </a:r>
          </a:p>
          <a:p>
            <a:pPr>
              <a:lnSpc>
                <a:spcPct val="100000"/>
              </a:lnSpc>
            </a:pPr>
            <a:r>
              <a:rPr lang="en-US" dirty="0"/>
              <a:t>Operates on Entities </a:t>
            </a:r>
          </a:p>
          <a:p>
            <a:pPr>
              <a:lnSpc>
                <a:spcPct val="100000"/>
              </a:lnSpc>
            </a:pPr>
            <a:r>
              <a:rPr lang="en-US" dirty="0"/>
              <a:t>Content negotiation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JSON, XML, HTML, Markdown… </a:t>
            </a:r>
          </a:p>
          <a:p>
            <a:pPr>
              <a:lnSpc>
                <a:spcPct val="100000"/>
              </a:lnSpc>
            </a:pPr>
            <a:r>
              <a:rPr lang="en-US" dirty="0"/>
              <a:t>Low overhead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Using web servers and HTTP</a:t>
            </a:r>
          </a:p>
          <a:p>
            <a:pPr>
              <a:lnSpc>
                <a:spcPct val="100000"/>
              </a:lnSpc>
            </a:pPr>
            <a:r>
              <a:rPr lang="en-US" dirty="0"/>
              <a:t>Request/Response </a:t>
            </a:r>
          </a:p>
          <a:p>
            <a:pPr>
              <a:lnSpc>
                <a:spcPct val="100000"/>
              </a:lnSpc>
            </a:pPr>
            <a:r>
              <a:rPr lang="en-US" dirty="0"/>
              <a:t>No discovery &amp; routing </a:t>
            </a:r>
          </a:p>
          <a:p>
            <a:pPr>
              <a:lnSpc>
                <a:spcPct val="100000"/>
              </a:lnSpc>
            </a:pPr>
            <a:r>
              <a:rPr lang="en-US" dirty="0"/>
              <a:t>Incomplete standard</a:t>
            </a:r>
          </a:p>
          <a:p>
            <a:pPr>
              <a:lnSpc>
                <a:spcPct val="100000"/>
              </a:lnSpc>
            </a:pPr>
            <a:r>
              <a:rPr lang="en-US" dirty="0"/>
              <a:t>Fairly new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GB" dirty="0"/>
              <a:t>Rest service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96295703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185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Any operations </a:t>
            </a:r>
          </a:p>
          <a:p>
            <a:pPr>
              <a:lnSpc>
                <a:spcPct val="100000"/>
              </a:lnSpc>
            </a:pPr>
            <a:r>
              <a:rPr lang="en-US" dirty="0"/>
              <a:t>Not limited to Entities </a:t>
            </a:r>
          </a:p>
          <a:p>
            <a:pPr>
              <a:lnSpc>
                <a:spcPct val="100000"/>
              </a:lnSpc>
            </a:pPr>
            <a:r>
              <a:rPr lang="en-US" dirty="0"/>
              <a:t>XML </a:t>
            </a:r>
          </a:p>
          <a:p>
            <a:pPr>
              <a:lnSpc>
                <a:spcPct val="100000"/>
              </a:lnSpc>
            </a:pPr>
            <a:r>
              <a:rPr lang="en-US" dirty="0"/>
              <a:t>High overhead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More interface layers</a:t>
            </a:r>
          </a:p>
          <a:p>
            <a:pPr>
              <a:lnSpc>
                <a:spcPct val="100000"/>
              </a:lnSpc>
            </a:pPr>
            <a:r>
              <a:rPr lang="en-US" dirty="0"/>
              <a:t>Request/Response, Fire &amp; Forget, Bi-Directional Calls </a:t>
            </a:r>
          </a:p>
          <a:p>
            <a:pPr>
              <a:lnSpc>
                <a:spcPct val="100000"/>
              </a:lnSpc>
            </a:pPr>
            <a:r>
              <a:rPr lang="en-US" dirty="0"/>
              <a:t>Standard discovery &amp; routing </a:t>
            </a:r>
          </a:p>
          <a:p>
            <a:pPr>
              <a:lnSpc>
                <a:spcPct val="100000"/>
              </a:lnSpc>
            </a:pPr>
            <a:r>
              <a:rPr lang="en-US" dirty="0"/>
              <a:t>World standard</a:t>
            </a:r>
          </a:p>
          <a:p>
            <a:pPr>
              <a:lnSpc>
                <a:spcPct val="100000"/>
              </a:lnSpc>
            </a:pPr>
            <a:r>
              <a:rPr lang="en-US" dirty="0"/>
              <a:t>You usually use it with older and legacy systems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GB" dirty="0"/>
              <a:t>SOAP service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44857884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186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Define data &amp; messages </a:t>
            </a:r>
          </a:p>
          <a:p>
            <a:pPr>
              <a:lnSpc>
                <a:spcPct val="100000"/>
              </a:lnSpc>
            </a:pPr>
            <a:r>
              <a:rPr lang="en-US" dirty="0"/>
              <a:t>Define service contracts </a:t>
            </a:r>
          </a:p>
          <a:p>
            <a:pPr>
              <a:lnSpc>
                <a:spcPct val="100000"/>
              </a:lnSpc>
            </a:pPr>
            <a:r>
              <a:rPr lang="en-US" dirty="0"/>
              <a:t>Plan exception handling </a:t>
            </a:r>
          </a:p>
          <a:p>
            <a:pPr>
              <a:lnSpc>
                <a:spcPct val="100000"/>
              </a:lnSpc>
            </a:pPr>
            <a:r>
              <a:rPr lang="en-US" dirty="0"/>
              <a:t>Define how business entities </a:t>
            </a:r>
            <a:br>
              <a:rPr lang="en-US" dirty="0"/>
            </a:br>
            <a:r>
              <a:rPr lang="en-US" dirty="0"/>
              <a:t>are transformed to messages </a:t>
            </a:r>
          </a:p>
          <a:p>
            <a:pPr>
              <a:lnSpc>
                <a:spcPct val="100000"/>
              </a:lnSpc>
            </a:pPr>
            <a:r>
              <a:rPr lang="en-US" dirty="0"/>
              <a:t>Define how business functions </a:t>
            </a:r>
            <a:br>
              <a:rPr lang="en-US" dirty="0"/>
            </a:br>
            <a:r>
              <a:rPr lang="en-US" dirty="0"/>
              <a:t>are abstracted to services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GB" dirty="0"/>
              <a:t>The Service Design Process</a:t>
            </a:r>
            <a:endParaRPr lang="pt-BR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1756CC9-D707-4192-8807-5F0469FAD3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5272" y="1712549"/>
            <a:ext cx="4022139" cy="357119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89459106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187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GB" dirty="0"/>
              <a:t>Request/Response, Fire &amp; Forget, or Bi-Directional </a:t>
            </a:r>
          </a:p>
          <a:p>
            <a:pPr>
              <a:lnSpc>
                <a:spcPct val="100000"/>
              </a:lnSpc>
            </a:pPr>
            <a:r>
              <a:rPr lang="en-GB" dirty="0"/>
              <a:t>Command, Query, Document, Entity, Event, Message… </a:t>
            </a:r>
          </a:p>
          <a:p>
            <a:pPr>
              <a:lnSpc>
                <a:spcPct val="100000"/>
              </a:lnSpc>
            </a:pPr>
            <a:r>
              <a:rPr lang="en-GB" dirty="0"/>
              <a:t>Avoid large messages </a:t>
            </a:r>
          </a:p>
          <a:p>
            <a:pPr>
              <a:lnSpc>
                <a:spcPct val="100000"/>
              </a:lnSpc>
            </a:pPr>
            <a:r>
              <a:rPr lang="en-GB" dirty="0"/>
              <a:t>Add expiration &amp; diagnostic info </a:t>
            </a:r>
          </a:p>
          <a:p>
            <a:pPr>
              <a:lnSpc>
                <a:spcPct val="100000"/>
              </a:lnSpc>
            </a:pPr>
            <a:r>
              <a:rPr lang="en-GB" dirty="0"/>
              <a:t>Define in a Class Diagram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GB" dirty="0"/>
              <a:t>Define Service Messages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49560350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188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CRUD or RPC </a:t>
            </a:r>
          </a:p>
          <a:p>
            <a:pPr>
              <a:lnSpc>
                <a:spcPct val="100000"/>
              </a:lnSpc>
            </a:pPr>
            <a:r>
              <a:rPr lang="en-US" dirty="0"/>
              <a:t>Stateful/Stateless </a:t>
            </a:r>
          </a:p>
          <a:p>
            <a:pPr>
              <a:lnSpc>
                <a:spcPct val="100000"/>
              </a:lnSpc>
            </a:pPr>
            <a:r>
              <a:rPr lang="en-US" dirty="0"/>
              <a:t>Transaction Management </a:t>
            </a:r>
          </a:p>
          <a:p>
            <a:pPr>
              <a:lnSpc>
                <a:spcPct val="100000"/>
              </a:lnSpc>
            </a:pPr>
            <a:r>
              <a:rPr lang="en-US" dirty="0"/>
              <a:t>Handle invalid calls: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Timeouts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Duplicate calls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Calls out of order </a:t>
            </a:r>
          </a:p>
          <a:p>
            <a:pPr>
              <a:lnSpc>
                <a:spcPct val="100000"/>
              </a:lnSpc>
            </a:pPr>
            <a:r>
              <a:rPr lang="en-US" dirty="0"/>
              <a:t>Define in a Component Diagram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GB" dirty="0"/>
              <a:t>Define Service Contracts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93720511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189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Only catch what you can handle </a:t>
            </a:r>
          </a:p>
          <a:p>
            <a:pPr>
              <a:lnSpc>
                <a:spcPct val="100000"/>
              </a:lnSpc>
            </a:pPr>
            <a:r>
              <a:rPr lang="en-US" dirty="0"/>
              <a:t>Use meaningful messages: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Business explanation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Technical information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Retry instructions </a:t>
            </a:r>
          </a:p>
          <a:p>
            <a:pPr>
              <a:lnSpc>
                <a:spcPct val="100000"/>
              </a:lnSpc>
            </a:pPr>
            <a:r>
              <a:rPr lang="en-US" dirty="0"/>
              <a:t>Return fault metadata </a:t>
            </a:r>
          </a:p>
          <a:p>
            <a:pPr>
              <a:lnSpc>
                <a:spcPct val="100000"/>
              </a:lnSpc>
            </a:pPr>
            <a:r>
              <a:rPr lang="en-US" dirty="0"/>
              <a:t>Log everything </a:t>
            </a:r>
          </a:p>
          <a:p>
            <a:pPr>
              <a:lnSpc>
                <a:spcPct val="100000"/>
              </a:lnSpc>
            </a:pPr>
            <a:r>
              <a:rPr lang="en-US" dirty="0"/>
              <a:t>Notify exception subscribers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GB" dirty="0"/>
              <a:t>Plan Exception Handling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373690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A little back-story, first…</a:t>
            </a:r>
          </a:p>
          <a:p>
            <a:pPr>
              <a:lnSpc>
                <a:spcPct val="100000"/>
              </a:lnSpc>
            </a:pPr>
            <a:r>
              <a:rPr lang="en-US" dirty="0"/>
              <a:t>4-5 years ago, I was on interview for a tech lead or a software architect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Depending on my skills and knowledge</a:t>
            </a:r>
          </a:p>
          <a:p>
            <a:pPr>
              <a:lnSpc>
                <a:spcPct val="100000"/>
              </a:lnSpc>
            </a:pPr>
            <a:r>
              <a:rPr lang="en-US" dirty="0"/>
              <a:t>And after the interview, they told me "you are great, but you need a little bit more</a:t>
            </a:r>
            <a:br>
              <a:rPr lang="en-US" dirty="0"/>
            </a:br>
            <a:r>
              <a:rPr lang="en-US" dirty="0"/>
              <a:t>to become an architect"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 was both disappointed and motivated</a:t>
            </a:r>
          </a:p>
          <a:p>
            <a:pPr>
              <a:lnSpc>
                <a:spcPct val="100000"/>
              </a:lnSpc>
            </a:pPr>
            <a:r>
              <a:rPr lang="en-US" dirty="0"/>
              <a:t>So, I started researching a lot about software architectures and patterns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 purchased lots of courses, read lots of books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Started analyzing how the big guys are doing it – </a:t>
            </a:r>
            <a:r>
              <a:rPr lang="en-US" dirty="0" err="1"/>
              <a:t>StackOverflow</a:t>
            </a:r>
            <a:r>
              <a:rPr lang="en-US" dirty="0"/>
              <a:t> or Netflix, for example</a:t>
            </a:r>
          </a:p>
          <a:p>
            <a:pPr>
              <a:lnSpc>
                <a:spcPct val="100000"/>
              </a:lnSpc>
            </a:pPr>
            <a:r>
              <a:rPr lang="en-US" dirty="0"/>
              <a:t>This workshop is the culmination of the story above! Enjoy!</a:t>
            </a:r>
          </a:p>
          <a:p>
            <a:pPr lvl="1"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this topic</a:t>
            </a:r>
          </a:p>
        </p:txBody>
      </p:sp>
    </p:spTree>
    <p:extLst>
      <p:ext uri="{BB962C8B-B14F-4D97-AF65-F5344CB8AC3E}">
        <p14:creationId xmlns:p14="http://schemas.microsoft.com/office/powerpoint/2010/main" val="336277416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190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Transform entities to messages: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Reference Business layer directly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Use an Object Mapper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Use an Object-Relational Mapper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Use a Transform Language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Custom-built </a:t>
            </a:r>
          </a:p>
          <a:p>
            <a:pPr>
              <a:lnSpc>
                <a:spcPct val="100000"/>
              </a:lnSpc>
            </a:pPr>
            <a:r>
              <a:rPr lang="en-US" dirty="0"/>
              <a:t>Considerations: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Narrowing/Widening transforms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Flattening/Elevating transforms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Reversible transforms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GB" dirty="0"/>
              <a:t>Define Business Entity Transforms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49781459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191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Business layer abstractions: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Call the Façade directly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Call Business Components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(Re)Start a Workflow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Log a Business Event</a:t>
            </a:r>
          </a:p>
          <a:p>
            <a:pPr>
              <a:lnSpc>
                <a:spcPct val="100000"/>
              </a:lnSpc>
            </a:pPr>
            <a:r>
              <a:rPr lang="en-US" dirty="0"/>
              <a:t>Considerations: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Long-running workflows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State management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Transactions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GB" dirty="0"/>
              <a:t>Define Business Abstraction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9709150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192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We can now move within a new cycle and create our first candidate solution</a:t>
            </a:r>
          </a:p>
          <a:p>
            <a:pPr>
              <a:lnSpc>
                <a:spcPct val="100000"/>
              </a:lnSpc>
            </a:pPr>
            <a:r>
              <a:rPr lang="en-US" dirty="0"/>
              <a:t>Objectives and key scenarios stay the same but let's refine the architecture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dirty="0"/>
              <a:t>1a. Are we happy with our layers? Remove or merge layers? Their communication?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dirty="0"/>
              <a:t>1b. Revisit the key issues and the system-wide layer. Are we happy with them? Our third-party tools?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dirty="0"/>
              <a:t>2a. Are we happy with our presentation layer? Do we want to add presentation entities?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dirty="0"/>
              <a:t>2b. Are we happy with our business layer? Choose a mapping strategy.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dirty="0"/>
              <a:t>2c. Are we happy with our data layer and the level of abstraction?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dirty="0"/>
              <a:t>3a. Start filling the service layer. Choose REST or SOAP. Choose exception handling strategy.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dirty="0"/>
              <a:t>3b. Describe service messages. Create a new UML class diagram describing public properties.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dirty="0"/>
              <a:t>3c. Describe the service contracts and their public interfaces.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dirty="0"/>
              <a:t>3d. Decide how the service layer will communicate with the business components.</a:t>
            </a:r>
            <a:br>
              <a:rPr lang="en-US" dirty="0"/>
            </a:br>
            <a:r>
              <a:rPr lang="en-US" dirty="0"/>
              <a:t>3e. Choose a transformation engine.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dirty="0"/>
              <a:t>4. Bonus – forward engineer a skeleton solution.</a:t>
            </a:r>
          </a:p>
          <a:p>
            <a:pPr marL="457200" lvl="1" indent="0">
              <a:lnSpc>
                <a:spcPct val="100000"/>
              </a:lnSpc>
              <a:buNone/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Questions for the learning system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6025448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914399" y="2667000"/>
            <a:ext cx="11012905" cy="9037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GB" dirty="0"/>
              <a:t>Architecture quality attributes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9130613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194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Isolated layers and components </a:t>
            </a:r>
          </a:p>
          <a:p>
            <a:pPr>
              <a:lnSpc>
                <a:spcPct val="100000"/>
              </a:lnSpc>
            </a:pPr>
            <a:r>
              <a:rPr lang="en-US" dirty="0"/>
              <a:t>Application lifecycle management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How to manage updates</a:t>
            </a:r>
          </a:p>
          <a:p>
            <a:pPr>
              <a:lnSpc>
                <a:spcPct val="100000"/>
              </a:lnSpc>
            </a:pPr>
            <a:r>
              <a:rPr lang="en-US" dirty="0"/>
              <a:t>Healthy team collaboration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Awesome relationship with the Lead Developer</a:t>
            </a:r>
          </a:p>
          <a:p>
            <a:pPr>
              <a:lnSpc>
                <a:spcPct val="100000"/>
              </a:lnSpc>
            </a:pPr>
            <a:r>
              <a:rPr lang="en-US" dirty="0"/>
              <a:t>Design and coding standards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Automate the in your code reviews</a:t>
            </a:r>
          </a:p>
          <a:p>
            <a:pPr>
              <a:lnSpc>
                <a:spcPct val="100000"/>
              </a:lnSpc>
            </a:pPr>
            <a:r>
              <a:rPr lang="en-US" dirty="0"/>
              <a:t>Break away from legacy designs: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Façade pattern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Wrap as service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Rebuild from scratch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GB" dirty="0"/>
              <a:t>Conceptual Integrity – Design time</a:t>
            </a:r>
            <a:endParaRPr lang="pt-BR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97097EB-AAF2-4D6F-B27A-0EF320E264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0221" y="1712549"/>
            <a:ext cx="4177190" cy="235368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93395836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195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Isolated layers and components </a:t>
            </a:r>
          </a:p>
          <a:p>
            <a:pPr>
              <a:lnSpc>
                <a:spcPct val="100000"/>
              </a:lnSpc>
            </a:pPr>
            <a:r>
              <a:rPr lang="en-US" dirty="0"/>
              <a:t>Structured communication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Follow the same pattern for the whole solution</a:t>
            </a:r>
          </a:p>
          <a:p>
            <a:pPr>
              <a:lnSpc>
                <a:spcPct val="100000"/>
              </a:lnSpc>
            </a:pPr>
            <a:r>
              <a:rPr lang="en-US" dirty="0"/>
              <a:t>Consider a plugin system </a:t>
            </a:r>
          </a:p>
          <a:p>
            <a:pPr>
              <a:lnSpc>
                <a:spcPct val="100000"/>
              </a:lnSpc>
            </a:pPr>
            <a:r>
              <a:rPr lang="en-US" dirty="0"/>
              <a:t>Rely on platform features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Most modern languages have a lot to offer </a:t>
            </a:r>
          </a:p>
          <a:p>
            <a:pPr>
              <a:lnSpc>
                <a:spcPct val="100000"/>
              </a:lnSpc>
            </a:pPr>
            <a:r>
              <a:rPr lang="en-US" dirty="0"/>
              <a:t>Use systemwide layer </a:t>
            </a:r>
          </a:p>
          <a:p>
            <a:pPr>
              <a:lnSpc>
                <a:spcPct val="100000"/>
              </a:lnSpc>
            </a:pPr>
            <a:r>
              <a:rPr lang="en-US" dirty="0"/>
              <a:t>Add unit tests </a:t>
            </a:r>
          </a:p>
          <a:p>
            <a:pPr>
              <a:lnSpc>
                <a:spcPct val="100000"/>
              </a:lnSpc>
            </a:pPr>
            <a:r>
              <a:rPr lang="en-US" dirty="0"/>
              <a:t>Documentation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GB" dirty="0"/>
              <a:t>Maintainability – Design time</a:t>
            </a:r>
            <a:endParaRPr lang="pt-BR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7290F56-8B1D-4FDD-9A0C-0F7B34E3FD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7039" y="1712550"/>
            <a:ext cx="3920371" cy="279479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09134510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196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Component-based architecture </a:t>
            </a:r>
          </a:p>
          <a:p>
            <a:pPr>
              <a:lnSpc>
                <a:spcPct val="100000"/>
              </a:lnSpc>
            </a:pPr>
            <a:r>
              <a:rPr lang="en-US" dirty="0"/>
              <a:t>Adhere to standards </a:t>
            </a:r>
          </a:p>
          <a:p>
            <a:pPr>
              <a:lnSpc>
                <a:spcPct val="100000"/>
              </a:lnSpc>
            </a:pPr>
            <a:r>
              <a:rPr lang="en-US" dirty="0"/>
              <a:t>General-purpose code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Your components should not be specific</a:t>
            </a:r>
          </a:p>
          <a:p>
            <a:pPr>
              <a:lnSpc>
                <a:spcPct val="100000"/>
              </a:lnSpc>
            </a:pPr>
            <a:r>
              <a:rPr lang="en-US" dirty="0"/>
              <a:t>Allow 3rd party software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You can buy tools to save time</a:t>
            </a:r>
          </a:p>
          <a:p>
            <a:pPr>
              <a:lnSpc>
                <a:spcPct val="100000"/>
              </a:lnSpc>
            </a:pPr>
            <a:r>
              <a:rPr lang="en-US" dirty="0"/>
              <a:t>Use a plugin system </a:t>
            </a:r>
          </a:p>
          <a:p>
            <a:pPr>
              <a:lnSpc>
                <a:spcPct val="100000"/>
              </a:lnSpc>
            </a:pPr>
            <a:r>
              <a:rPr lang="en-US" dirty="0"/>
              <a:t>Use systemwide layer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GB" dirty="0"/>
              <a:t>Reusability – Design time</a:t>
            </a:r>
            <a:endParaRPr lang="pt-BR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5516BF9-94F0-4ECF-9EFF-5CFB7911E5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0545" y="1712550"/>
            <a:ext cx="3796865" cy="338280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01409324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197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Design for testing </a:t>
            </a:r>
          </a:p>
          <a:p>
            <a:pPr>
              <a:lnSpc>
                <a:spcPct val="100000"/>
              </a:lnSpc>
            </a:pPr>
            <a:r>
              <a:rPr lang="en-US" dirty="0"/>
              <a:t>Allow mocking </a:t>
            </a:r>
          </a:p>
          <a:p>
            <a:pPr>
              <a:lnSpc>
                <a:spcPct val="100000"/>
              </a:lnSpc>
            </a:pPr>
            <a:r>
              <a:rPr lang="en-US" dirty="0"/>
              <a:t>Cover all layers </a:t>
            </a:r>
          </a:p>
          <a:p>
            <a:pPr>
              <a:lnSpc>
                <a:spcPct val="100000"/>
              </a:lnSpc>
            </a:pPr>
            <a:r>
              <a:rPr lang="en-US" dirty="0"/>
              <a:t>Automate case studies </a:t>
            </a:r>
          </a:p>
          <a:p>
            <a:pPr>
              <a:lnSpc>
                <a:spcPct val="100000"/>
              </a:lnSpc>
            </a:pPr>
            <a:r>
              <a:rPr lang="en-US" dirty="0"/>
              <a:t>Test: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Individual components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Entire layers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Collaboration between layers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Load, Security…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GB" dirty="0"/>
              <a:t>Testability – Design time</a:t>
            </a:r>
            <a:endParaRPr lang="pt-B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475098-0711-43AB-AAE9-AE1FBE70F0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3867" y="1712549"/>
            <a:ext cx="3813543" cy="281326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71879025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198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Elegant &amp; simple UI </a:t>
            </a:r>
          </a:p>
          <a:p>
            <a:pPr>
              <a:lnSpc>
                <a:spcPct val="100000"/>
              </a:lnSpc>
            </a:pPr>
            <a:r>
              <a:rPr lang="en-US" dirty="0"/>
              <a:t>Implements all case studies </a:t>
            </a:r>
            <a:br>
              <a:rPr lang="en-US" dirty="0"/>
            </a:br>
            <a:r>
              <a:rPr lang="en-US" dirty="0"/>
              <a:t>in minimal number of interactions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Minimize the user interface interactions</a:t>
            </a:r>
          </a:p>
          <a:p>
            <a:pPr>
              <a:lnSpc>
                <a:spcPct val="100000"/>
              </a:lnSpc>
            </a:pPr>
            <a:r>
              <a:rPr lang="en-US" dirty="0"/>
              <a:t>Clear multi-step workflows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Ask for minimum number of information</a:t>
            </a:r>
          </a:p>
          <a:p>
            <a:pPr>
              <a:lnSpc>
                <a:spcPct val="100000"/>
              </a:lnSpc>
            </a:pPr>
            <a:r>
              <a:rPr lang="en-US" dirty="0"/>
              <a:t>Intuitive feedback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Especially for exceptions</a:t>
            </a:r>
          </a:p>
          <a:p>
            <a:pPr>
              <a:lnSpc>
                <a:spcPct val="100000"/>
              </a:lnSpc>
            </a:pPr>
            <a:r>
              <a:rPr lang="en-US" dirty="0"/>
              <a:t>Non-technical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GB" dirty="0"/>
              <a:t>Usability – Design time</a:t>
            </a:r>
            <a:endParaRPr lang="pt-BR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344CFA6-147F-4D7F-840A-89D74CA93B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2781" y="1712549"/>
            <a:ext cx="3714629" cy="278597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57994737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199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Tier failover </a:t>
            </a:r>
          </a:p>
          <a:p>
            <a:pPr>
              <a:lnSpc>
                <a:spcPct val="100000"/>
              </a:lnSpc>
            </a:pPr>
            <a:r>
              <a:rPr lang="en-US" dirty="0"/>
              <a:t>Use rate limiter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Limits the number of calls per second </a:t>
            </a:r>
          </a:p>
          <a:p>
            <a:pPr>
              <a:lnSpc>
                <a:spcPct val="100000"/>
              </a:lnSpc>
            </a:pPr>
            <a:r>
              <a:rPr lang="en-US" dirty="0"/>
              <a:t>Short-lived resources locks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Or no locks at all, if that is possible</a:t>
            </a:r>
          </a:p>
          <a:p>
            <a:pPr>
              <a:lnSpc>
                <a:spcPct val="100000"/>
              </a:lnSpc>
            </a:pPr>
            <a:r>
              <a:rPr lang="en-US" dirty="0"/>
              <a:t>Recover from exceptions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Do not kill an entire tier with a single exception</a:t>
            </a:r>
          </a:p>
          <a:p>
            <a:pPr>
              <a:lnSpc>
                <a:spcPct val="100000"/>
              </a:lnSpc>
            </a:pPr>
            <a:r>
              <a:rPr lang="en-US" dirty="0"/>
              <a:t>Update-friendly architecture </a:t>
            </a:r>
          </a:p>
          <a:p>
            <a:pPr>
              <a:lnSpc>
                <a:spcPct val="100000"/>
              </a:lnSpc>
            </a:pPr>
            <a:r>
              <a:rPr lang="en-US" dirty="0"/>
              <a:t>Handle network faults: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Offline support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Buffered proxy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GB" dirty="0"/>
              <a:t>Availability – Runtime</a:t>
            </a:r>
            <a:endParaRPr lang="pt-B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CFA84FE-1ED4-4A22-A4AD-49C7BC7A8E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9435" y="1712549"/>
            <a:ext cx="3477976" cy="258236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116483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288759" y="2044187"/>
            <a:ext cx="11357916" cy="1476352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1"/>
                </a:solidFill>
              </a:rPr>
              <a:t>For questions During The Live Event 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736375" y="3345451"/>
            <a:ext cx="7910299" cy="131130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  <a:hlinkClick r:id="rId3"/>
              </a:rPr>
              <a:t>https://sli.do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b="1" dirty="0">
                <a:solidFill>
                  <a:schemeClr val="tx1"/>
                </a:solidFill>
              </a:rPr>
              <a:t>#</a:t>
            </a:r>
            <a:r>
              <a:rPr lang="en-GB" b="1" dirty="0" err="1">
                <a:solidFill>
                  <a:schemeClr val="tx1"/>
                </a:solidFill>
              </a:rPr>
              <a:t>softarch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7" name="Subtitle 5">
            <a:extLst>
              <a:ext uri="{FF2B5EF4-FFF2-40B4-BE49-F238E27FC236}">
                <a16:creationId xmlns:a16="http://schemas.microsoft.com/office/drawing/2014/main" id="{0BDAA755-C4F6-4A8E-AD96-B2DFBCBF6CE3}"/>
              </a:ext>
            </a:extLst>
          </p:cNvPr>
          <p:cNvSpPr txBox="1">
            <a:spLocks/>
          </p:cNvSpPr>
          <p:nvPr/>
        </p:nvSpPr>
        <p:spPr>
          <a:xfrm>
            <a:off x="4026568" y="4227543"/>
            <a:ext cx="7620106" cy="59426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r" defTabSz="914400" rtl="0" eaLnBrk="1" latinLnBrk="0" hangingPunct="1">
              <a:lnSpc>
                <a:spcPct val="120000"/>
              </a:lnSpc>
              <a:spcBef>
                <a:spcPts val="0"/>
              </a:spcBef>
              <a:buSzPct val="125000"/>
              <a:buFont typeface="Arial" panose="020B0604020202020204" pitchFamily="34" charset="0"/>
              <a:buNone/>
              <a:defRPr sz="4000" kern="1200" cap="none" spc="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09493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18987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2848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437972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3047466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65696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4266453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4875947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>
                <a:solidFill>
                  <a:schemeClr val="tx1"/>
                </a:solidFill>
              </a:rPr>
              <a:t>The YouTube Live Chat Is Also Monitored</a:t>
            </a:r>
          </a:p>
        </p:txBody>
      </p:sp>
      <p:sp>
        <p:nvSpPr>
          <p:cNvPr id="8" name="Subtitle 5">
            <a:extLst>
              <a:ext uri="{FF2B5EF4-FFF2-40B4-BE49-F238E27FC236}">
                <a16:creationId xmlns:a16="http://schemas.microsoft.com/office/drawing/2014/main" id="{0AE9D959-BC19-4FF2-8797-53CEDFCE8398}"/>
              </a:ext>
            </a:extLst>
          </p:cNvPr>
          <p:cNvSpPr txBox="1">
            <a:spLocks/>
          </p:cNvSpPr>
          <p:nvPr/>
        </p:nvSpPr>
        <p:spPr>
          <a:xfrm>
            <a:off x="1395663" y="4802808"/>
            <a:ext cx="10251011" cy="59426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r" defTabSz="914400" rtl="0" eaLnBrk="1" latinLnBrk="0" hangingPunct="1">
              <a:lnSpc>
                <a:spcPct val="120000"/>
              </a:lnSpc>
              <a:spcBef>
                <a:spcPts val="0"/>
              </a:spcBef>
              <a:buSzPct val="125000"/>
              <a:buFont typeface="Arial" panose="020B0604020202020204" pitchFamily="34" charset="0"/>
              <a:buNone/>
              <a:defRPr sz="4000" kern="1200" cap="none" spc="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09493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18987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2848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437972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3047466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65696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4266453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4875947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740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Why do we need solution architects?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If we have a perfect tech lead?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And very skilled developers?</a:t>
            </a:r>
          </a:p>
          <a:p>
            <a:pPr>
              <a:lnSpc>
                <a:spcPct val="100000"/>
              </a:lnSpc>
            </a:pPr>
            <a:r>
              <a:rPr lang="en-US" dirty="0"/>
              <a:t>Consider constructing a building…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Imagine if there is no design and architecting plans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Just the workers and their team leader coming every day to work</a:t>
            </a:r>
          </a:p>
          <a:p>
            <a:pPr>
              <a:lnSpc>
                <a:spcPct val="100000"/>
              </a:lnSpc>
            </a:pPr>
            <a:r>
              <a:rPr lang="en-US" dirty="0"/>
              <a:t>It is the same with software development!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We need an architect to design and lead our high-level solution!</a:t>
            </a:r>
          </a:p>
          <a:p>
            <a:pPr lvl="1"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solution architects</a:t>
            </a:r>
          </a:p>
        </p:txBody>
      </p:sp>
    </p:spTree>
    <p:extLst>
      <p:ext uri="{BB962C8B-B14F-4D97-AF65-F5344CB8AC3E}">
        <p14:creationId xmlns:p14="http://schemas.microsoft.com/office/powerpoint/2010/main" val="3015703294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200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Data transformation </a:t>
            </a:r>
          </a:p>
          <a:p>
            <a:pPr>
              <a:lnSpc>
                <a:spcPct val="100000"/>
              </a:lnSpc>
            </a:pPr>
            <a:r>
              <a:rPr lang="en-US" dirty="0"/>
              <a:t>Keep systems separate </a:t>
            </a:r>
          </a:p>
          <a:p>
            <a:pPr>
              <a:lnSpc>
                <a:spcPct val="100000"/>
              </a:lnSpc>
            </a:pPr>
            <a:r>
              <a:rPr lang="en-US" dirty="0"/>
              <a:t>Adhere to standard: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SOAP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REST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XML/JSON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GB" dirty="0"/>
              <a:t>Interoperability – Runtime</a:t>
            </a:r>
            <a:endParaRPr lang="pt-BR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FFB07D7-8789-43A6-A32F-7DC54AA2AD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4065" y="1720714"/>
            <a:ext cx="3643345" cy="23042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613163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201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GB" dirty="0"/>
              <a:t>Health monitoring, logging, </a:t>
            </a:r>
            <a:br>
              <a:rPr lang="en-GB" dirty="0"/>
            </a:br>
            <a:r>
              <a:rPr lang="en-GB" dirty="0"/>
              <a:t>and diagnostic tracing </a:t>
            </a:r>
          </a:p>
          <a:p>
            <a:pPr>
              <a:lnSpc>
                <a:spcPct val="100000"/>
              </a:lnSpc>
            </a:pPr>
            <a:r>
              <a:rPr lang="en-GB" dirty="0"/>
              <a:t>Consider a plugin or modular system </a:t>
            </a:r>
          </a:p>
          <a:p>
            <a:pPr lvl="1">
              <a:lnSpc>
                <a:spcPct val="100000"/>
              </a:lnSpc>
            </a:pPr>
            <a:r>
              <a:rPr lang="en-GB" dirty="0"/>
              <a:t>Much more flexible development</a:t>
            </a:r>
          </a:p>
          <a:p>
            <a:pPr>
              <a:lnSpc>
                <a:spcPct val="100000"/>
              </a:lnSpc>
            </a:pPr>
            <a:r>
              <a:rPr lang="en-GB" dirty="0"/>
              <a:t>Declarative configuration </a:t>
            </a:r>
          </a:p>
          <a:p>
            <a:pPr>
              <a:lnSpc>
                <a:spcPct val="100000"/>
              </a:lnSpc>
            </a:pPr>
            <a:r>
              <a:rPr lang="en-GB" dirty="0"/>
              <a:t>Add diagnostic tools: </a:t>
            </a:r>
          </a:p>
          <a:p>
            <a:pPr lvl="1">
              <a:lnSpc>
                <a:spcPct val="100000"/>
              </a:lnSpc>
            </a:pPr>
            <a:r>
              <a:rPr lang="en-GB" dirty="0"/>
              <a:t>Live tracing </a:t>
            </a:r>
          </a:p>
          <a:p>
            <a:pPr lvl="1">
              <a:lnSpc>
                <a:spcPct val="100000"/>
              </a:lnSpc>
            </a:pPr>
            <a:r>
              <a:rPr lang="en-GB" dirty="0"/>
              <a:t>Diagnostic notifications </a:t>
            </a:r>
          </a:p>
          <a:p>
            <a:pPr lvl="1">
              <a:lnSpc>
                <a:spcPct val="100000"/>
              </a:lnSpc>
            </a:pPr>
            <a:r>
              <a:rPr lang="en-GB" dirty="0"/>
              <a:t>Runtime log inspection </a:t>
            </a:r>
          </a:p>
          <a:p>
            <a:pPr lvl="1">
              <a:lnSpc>
                <a:spcPct val="100000"/>
              </a:lnSpc>
            </a:pPr>
            <a:r>
              <a:rPr lang="en-GB" dirty="0"/>
              <a:t>Runtime debugging</a:t>
            </a:r>
          </a:p>
          <a:p>
            <a:pPr lvl="2">
              <a:lnSpc>
                <a:spcPct val="100000"/>
              </a:lnSpc>
            </a:pPr>
            <a:r>
              <a:rPr lang="en-GB" dirty="0"/>
              <a:t>Dangerous so use it only in critical situations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GB" dirty="0"/>
              <a:t>Manageability – Runtime</a:t>
            </a:r>
            <a:endParaRPr lang="pt-B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BCBF67C-172F-4461-B286-5E9CD5CE9A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1525" y="1712550"/>
            <a:ext cx="3685885" cy="33674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63750094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202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GB" dirty="0"/>
              <a:t>Buffered proxy </a:t>
            </a:r>
          </a:p>
          <a:p>
            <a:pPr>
              <a:lnSpc>
                <a:spcPct val="100000"/>
              </a:lnSpc>
            </a:pPr>
            <a:r>
              <a:rPr lang="en-GB" dirty="0"/>
              <a:t>Async responses</a:t>
            </a:r>
          </a:p>
          <a:p>
            <a:pPr lvl="1">
              <a:lnSpc>
                <a:spcPct val="100000"/>
              </a:lnSpc>
            </a:pPr>
            <a:r>
              <a:rPr lang="en-GB" dirty="0"/>
              <a:t>The client gets immediate response </a:t>
            </a:r>
            <a:br>
              <a:rPr lang="en-GB" dirty="0"/>
            </a:br>
            <a:r>
              <a:rPr lang="en-GB" dirty="0"/>
              <a:t>with progress bar </a:t>
            </a:r>
          </a:p>
          <a:p>
            <a:pPr>
              <a:lnSpc>
                <a:spcPct val="100000"/>
              </a:lnSpc>
            </a:pPr>
            <a:r>
              <a:rPr lang="en-GB" dirty="0"/>
              <a:t>Load-balanced tiers </a:t>
            </a:r>
          </a:p>
          <a:p>
            <a:pPr>
              <a:lnSpc>
                <a:spcPct val="100000"/>
              </a:lnSpc>
            </a:pPr>
            <a:r>
              <a:rPr lang="en-GB" dirty="0"/>
              <a:t>Caching </a:t>
            </a:r>
          </a:p>
          <a:p>
            <a:pPr>
              <a:lnSpc>
                <a:spcPct val="100000"/>
              </a:lnSpc>
            </a:pPr>
            <a:r>
              <a:rPr lang="en-GB" dirty="0"/>
              <a:t>Load tests </a:t>
            </a:r>
          </a:p>
          <a:p>
            <a:pPr>
              <a:lnSpc>
                <a:spcPct val="100000"/>
              </a:lnSpc>
            </a:pPr>
            <a:r>
              <a:rPr lang="en-GB" dirty="0"/>
              <a:t>Minimize throughput: </a:t>
            </a:r>
          </a:p>
          <a:p>
            <a:pPr lvl="1">
              <a:lnSpc>
                <a:spcPct val="100000"/>
              </a:lnSpc>
            </a:pPr>
            <a:r>
              <a:rPr lang="en-GB" dirty="0"/>
              <a:t>Rate limiting </a:t>
            </a:r>
          </a:p>
          <a:p>
            <a:pPr lvl="1">
              <a:lnSpc>
                <a:spcPct val="100000"/>
              </a:lnSpc>
            </a:pPr>
            <a:r>
              <a:rPr lang="en-GB" dirty="0"/>
              <a:t>Design coarse interfaces </a:t>
            </a:r>
          </a:p>
          <a:p>
            <a:pPr lvl="1">
              <a:lnSpc>
                <a:spcPct val="100000"/>
              </a:lnSpc>
            </a:pPr>
            <a:r>
              <a:rPr lang="en-GB" dirty="0"/>
              <a:t>Minimize cache misses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GB" dirty="0"/>
              <a:t>Performance – Runtime</a:t>
            </a:r>
            <a:endParaRPr lang="pt-BR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30E8AFE-1798-4E7F-A113-3C3633159E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6215" y="1712548"/>
            <a:ext cx="3781196" cy="324322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68514163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203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Self-healing architecture </a:t>
            </a:r>
          </a:p>
          <a:p>
            <a:pPr>
              <a:lnSpc>
                <a:spcPct val="100000"/>
              </a:lnSpc>
            </a:pPr>
            <a:r>
              <a:rPr lang="en-US" dirty="0"/>
              <a:t>Use store and forward </a:t>
            </a:r>
          </a:p>
          <a:p>
            <a:pPr>
              <a:lnSpc>
                <a:spcPct val="100000"/>
              </a:lnSpc>
            </a:pPr>
            <a:r>
              <a:rPr lang="en-US" dirty="0"/>
              <a:t>Use alternative system if: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Primary system is offline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Primary system is very slow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Primary output is invalid </a:t>
            </a:r>
          </a:p>
          <a:p>
            <a:pPr>
              <a:lnSpc>
                <a:spcPct val="100000"/>
              </a:lnSpc>
            </a:pPr>
            <a:r>
              <a:rPr lang="en-US" dirty="0"/>
              <a:t>Replay messages when external </a:t>
            </a:r>
            <a:br>
              <a:rPr lang="en-US" dirty="0"/>
            </a:br>
            <a:r>
              <a:rPr lang="en-US" dirty="0"/>
              <a:t>resources come back online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GB" dirty="0"/>
              <a:t>Reliability – Runtime</a:t>
            </a:r>
            <a:endParaRPr lang="pt-B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AF4A5F-8784-43AD-9E6C-4832D93FCF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8443" y="1712549"/>
            <a:ext cx="3698967" cy="285128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9532090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204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Adding computer resources</a:t>
            </a:r>
            <a:br>
              <a:rPr lang="en-US" dirty="0"/>
            </a:br>
            <a:r>
              <a:rPr lang="en-US" dirty="0"/>
              <a:t>without any interruption </a:t>
            </a:r>
            <a:endParaRPr lang="bg-BG" dirty="0"/>
          </a:p>
          <a:p>
            <a:pPr>
              <a:lnSpc>
                <a:spcPct val="100000"/>
              </a:lnSpc>
            </a:pPr>
            <a:r>
              <a:rPr lang="en-US" dirty="0"/>
              <a:t>Tier scaling: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Scale up – increate resources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Single point of failure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Scale out – duplicate tiers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For stateless applications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The better approach</a:t>
            </a:r>
          </a:p>
          <a:p>
            <a:pPr>
              <a:lnSpc>
                <a:spcPct val="100000"/>
              </a:lnSpc>
            </a:pPr>
            <a:r>
              <a:rPr lang="en-US" dirty="0"/>
              <a:t>Handle load spikes: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Async responses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Store and forward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Allow stale data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GB" dirty="0"/>
              <a:t>Scalability – Runtime</a:t>
            </a:r>
            <a:endParaRPr lang="pt-BR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4CC4124-60E5-4BEA-A621-AEF1C2BD52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8337" y="1712549"/>
            <a:ext cx="4769074" cy="302150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8852243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205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Authenticate &amp; authorize clients </a:t>
            </a:r>
          </a:p>
          <a:p>
            <a:pPr>
              <a:lnSpc>
                <a:spcPct val="100000"/>
              </a:lnSpc>
            </a:pPr>
            <a:r>
              <a:rPr lang="en-US" dirty="0"/>
              <a:t>Validate input &amp; output </a:t>
            </a:r>
          </a:p>
          <a:p>
            <a:pPr>
              <a:lnSpc>
                <a:spcPct val="100000"/>
              </a:lnSpc>
            </a:pPr>
            <a:r>
              <a:rPr lang="en-US" dirty="0"/>
              <a:t>Encrypt sensitive data </a:t>
            </a:r>
          </a:p>
          <a:p>
            <a:pPr>
              <a:lnSpc>
                <a:spcPct val="100000"/>
              </a:lnSpc>
            </a:pPr>
            <a:r>
              <a:rPr lang="en-US" dirty="0"/>
              <a:t>Protect against: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Spoofing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Malicious input &amp; output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Malicious use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Data theft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DDoS attacks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GB" dirty="0"/>
              <a:t>Security – Runtime</a:t>
            </a:r>
            <a:endParaRPr lang="pt-B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F53A33A-F5F3-4A64-9952-2FE22AF43B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1771" y="1712549"/>
            <a:ext cx="3405640" cy="300282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48338110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914399" y="2667000"/>
            <a:ext cx="11012905" cy="9037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GB" dirty="0"/>
              <a:t>System-wide considerations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6767603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207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Always think about the big picture</a:t>
            </a:r>
          </a:p>
          <a:p>
            <a:pPr>
              <a:lnSpc>
                <a:spcPct val="100000"/>
              </a:lnSpc>
            </a:pPr>
            <a:r>
              <a:rPr lang="en-US" dirty="0"/>
              <a:t>Consider the following questions: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How will the system work under heavy load?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What will happen if the system crashes at this exact moment in the business flow?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How complicated can be the update process?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There could be more depending on the specific requirements of the system</a:t>
            </a:r>
          </a:p>
          <a:p>
            <a:pPr>
              <a:lnSpc>
                <a:spcPct val="100000"/>
              </a:lnSpc>
            </a:pPr>
            <a:r>
              <a:rPr lang="en-US" dirty="0"/>
              <a:t>Main concerns for the system architecture are: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Loose coupling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Stateless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Caching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Messaging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Error Handling &amp; Logging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GB" dirty="0"/>
              <a:t>General guidelines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47802715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208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Making sure our services are not tightly coupled to other services</a:t>
            </a:r>
          </a:p>
          <a:p>
            <a:pPr>
              <a:lnSpc>
                <a:spcPct val="100000"/>
              </a:lnSpc>
            </a:pPr>
            <a:r>
              <a:rPr lang="en-US" dirty="0"/>
              <a:t>Every time we change one process, another needs to follow</a:t>
            </a:r>
          </a:p>
          <a:p>
            <a:pPr>
              <a:lnSpc>
                <a:spcPct val="100000"/>
              </a:lnSpc>
            </a:pPr>
            <a:r>
              <a:rPr lang="en-US" dirty="0"/>
              <a:t>A good idea is to be platform independent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Do not use Java-specific communication, for example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Because the other service should also be written in Java</a:t>
            </a:r>
          </a:p>
          <a:p>
            <a:pPr>
              <a:lnSpc>
                <a:spcPct val="100000"/>
              </a:lnSpc>
            </a:pPr>
            <a:r>
              <a:rPr lang="en-US" dirty="0"/>
              <a:t>Also, the services should be URL independent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Imagine multiple services like in a typical application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They all communicate with each other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If one URL changes – massive issues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Possible solution – yellow pages service used for discoverability 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Consul is a great tool for that purpose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Another solution – a gateway service to route requests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GB" dirty="0"/>
              <a:t>Loose coupling on a system level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99723023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209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Super important for scalability and performance</a:t>
            </a:r>
          </a:p>
          <a:p>
            <a:pPr>
              <a:lnSpc>
                <a:spcPct val="100000"/>
              </a:lnSpc>
            </a:pPr>
            <a:r>
              <a:rPr lang="en-US" dirty="0"/>
              <a:t>The application's state should be stored only in two places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The data storage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The user interface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No state is stored in application code</a:t>
            </a:r>
          </a:p>
          <a:p>
            <a:pPr>
              <a:lnSpc>
                <a:spcPct val="100000"/>
              </a:lnSpc>
            </a:pPr>
            <a:r>
              <a:rPr lang="en-US" dirty="0"/>
              <a:t>Typically, the user-specific data is the application state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Make it stateless</a:t>
            </a:r>
          </a:p>
          <a:p>
            <a:pPr>
              <a:lnSpc>
                <a:spcPct val="100000"/>
              </a:lnSpc>
            </a:pPr>
            <a:r>
              <a:rPr lang="en-US" dirty="0"/>
              <a:t>Why it is important?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Scalability - scaling out will be super easy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Redundancy – if one server fails, the other continue to work</a:t>
            </a:r>
          </a:p>
          <a:p>
            <a:pPr lvl="1">
              <a:lnSpc>
                <a:spcPct val="100000"/>
              </a:lnSpc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GB" dirty="0"/>
              <a:t>Stateless applications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635304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It is interesting!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You will have way more variety of work to do!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You will solve different challenges!</a:t>
            </a:r>
          </a:p>
          <a:p>
            <a:pPr>
              <a:lnSpc>
                <a:spcPct val="100000"/>
              </a:lnSpc>
            </a:pPr>
            <a:r>
              <a:rPr lang="en-US" dirty="0"/>
              <a:t>Career path and visibility!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You will meet powerful people – CEOs and CTOs!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You learn a lot from such individuals!</a:t>
            </a:r>
          </a:p>
          <a:p>
            <a:pPr>
              <a:lnSpc>
                <a:spcPct val="100000"/>
              </a:lnSpc>
            </a:pPr>
            <a:r>
              <a:rPr lang="en-US" dirty="0"/>
              <a:t>Money!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Software architects may earn double the salary of senior developers!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Reasons to become architects</a:t>
            </a:r>
          </a:p>
        </p:txBody>
      </p:sp>
    </p:spTree>
    <p:extLst>
      <p:ext uri="{BB962C8B-B14F-4D97-AF65-F5344CB8AC3E}">
        <p14:creationId xmlns:p14="http://schemas.microsoft.com/office/powerpoint/2010/main" val="3211575506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210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UI pages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Mainly useful for seemingly static information</a:t>
            </a:r>
          </a:p>
          <a:p>
            <a:pPr>
              <a:lnSpc>
                <a:spcPct val="100000"/>
              </a:lnSpc>
            </a:pPr>
            <a:r>
              <a:rPr lang="en-US" dirty="0"/>
              <a:t>UI components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These parts of the page which do not change often</a:t>
            </a:r>
          </a:p>
          <a:p>
            <a:pPr>
              <a:lnSpc>
                <a:spcPct val="100000"/>
              </a:lnSpc>
            </a:pPr>
            <a:r>
              <a:rPr lang="en-US" dirty="0"/>
              <a:t>Service output </a:t>
            </a:r>
          </a:p>
          <a:p>
            <a:pPr>
              <a:lnSpc>
                <a:spcPct val="100000"/>
              </a:lnSpc>
            </a:pPr>
            <a:r>
              <a:rPr lang="en-US" dirty="0"/>
              <a:t>Business Entities </a:t>
            </a:r>
          </a:p>
          <a:p>
            <a:pPr>
              <a:lnSpc>
                <a:spcPct val="100000"/>
              </a:lnSpc>
            </a:pPr>
            <a:r>
              <a:rPr lang="en-US" dirty="0"/>
              <a:t>Business State </a:t>
            </a:r>
          </a:p>
          <a:p>
            <a:pPr>
              <a:lnSpc>
                <a:spcPct val="100000"/>
              </a:lnSpc>
            </a:pPr>
            <a:r>
              <a:rPr lang="en-US" dirty="0"/>
              <a:t>Data query results </a:t>
            </a:r>
          </a:p>
          <a:p>
            <a:pPr>
              <a:lnSpc>
                <a:spcPct val="100000"/>
              </a:lnSpc>
            </a:pPr>
            <a:r>
              <a:rPr lang="en-US" dirty="0"/>
              <a:t>Configuration data </a:t>
            </a:r>
          </a:p>
          <a:p>
            <a:pPr>
              <a:lnSpc>
                <a:spcPct val="100000"/>
              </a:lnSpc>
            </a:pPr>
            <a:r>
              <a:rPr lang="en-US" dirty="0"/>
              <a:t>List data to be cached in each layer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GB" dirty="0"/>
              <a:t>Caching – What To Cache?</a:t>
            </a:r>
            <a:endParaRPr lang="pt-BR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0AB3E7D-0C7C-4482-9CBD-A60D83BBA0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6400" y="1712549"/>
            <a:ext cx="3021011" cy="328926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58303808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211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Caching is bringing the data closer to its consumer so that</a:t>
            </a:r>
            <a:br>
              <a:rPr lang="en-US" dirty="0"/>
            </a:br>
            <a:r>
              <a:rPr lang="en-US" dirty="0"/>
              <a:t>its retrieval will be faster</a:t>
            </a:r>
          </a:p>
          <a:p>
            <a:pPr>
              <a:lnSpc>
                <a:spcPct val="100000"/>
              </a:lnSpc>
            </a:pPr>
            <a:r>
              <a:rPr lang="en-US" dirty="0"/>
              <a:t>Cache options: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Client-side cache – using headers to store data in the client's machine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CDNs – using a content-delivery network for static assets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Service cache – caching in the application code</a:t>
            </a:r>
          </a:p>
          <a:p>
            <a:pPr>
              <a:lnSpc>
                <a:spcPct val="100000"/>
              </a:lnSpc>
            </a:pPr>
            <a:r>
              <a:rPr lang="en-US" dirty="0"/>
              <a:t>Cache types: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In-memory cache – size is limited but easily implemented (static concurrent collection)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Distributed cache – data is stored in separate process, slower performance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GB" dirty="0"/>
              <a:t>Caching – definition 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61937675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212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Local memory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The fastest </a:t>
            </a:r>
          </a:p>
          <a:p>
            <a:pPr>
              <a:lnSpc>
                <a:spcPct val="100000"/>
              </a:lnSpc>
            </a:pPr>
            <a:r>
              <a:rPr lang="en-US" dirty="0"/>
              <a:t>State server </a:t>
            </a:r>
          </a:p>
          <a:p>
            <a:pPr>
              <a:lnSpc>
                <a:spcPct val="100000"/>
              </a:lnSpc>
            </a:pPr>
            <a:r>
              <a:rPr lang="en-US" dirty="0"/>
              <a:t>File system </a:t>
            </a:r>
          </a:p>
          <a:p>
            <a:pPr>
              <a:lnSpc>
                <a:spcPct val="100000"/>
              </a:lnSpc>
            </a:pPr>
            <a:r>
              <a:rPr lang="en-US" dirty="0"/>
              <a:t>Database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The slowest</a:t>
            </a:r>
          </a:p>
          <a:p>
            <a:pPr>
              <a:lnSpc>
                <a:spcPct val="100000"/>
              </a:lnSpc>
            </a:pPr>
            <a:r>
              <a:rPr lang="en-US" dirty="0"/>
              <a:t>User standard solutions: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Redis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Memcached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Framework-specific caches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GB" dirty="0"/>
              <a:t>Caching – Where To Cache?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73891030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213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Expiration strategy: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Time-based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Event-based </a:t>
            </a:r>
          </a:p>
          <a:p>
            <a:pPr>
              <a:lnSpc>
                <a:spcPct val="100000"/>
              </a:lnSpc>
            </a:pPr>
            <a:r>
              <a:rPr lang="en-US" dirty="0"/>
              <a:t>Flush strategy: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Manual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Automatic:  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Least Recently Used 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Least Frequently Used 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Priority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GB" dirty="0"/>
              <a:t>Caching – </a:t>
            </a:r>
            <a:r>
              <a:rPr lang="en-US" dirty="0"/>
              <a:t>How To Manage The Cache</a:t>
            </a:r>
            <a:r>
              <a:rPr lang="en-GB" dirty="0"/>
              <a:t>?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6529946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214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Proactive loading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Static data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Known update frequency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Known size </a:t>
            </a:r>
          </a:p>
          <a:p>
            <a:pPr>
              <a:lnSpc>
                <a:spcPct val="100000"/>
              </a:lnSpc>
            </a:pPr>
            <a:r>
              <a:rPr lang="en-US" dirty="0"/>
              <a:t>Reactive loading 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Volatile data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Unknown lifetime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Large data volume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Fast caching medium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GB" dirty="0"/>
              <a:t>Caching – </a:t>
            </a:r>
            <a:r>
              <a:rPr lang="en-US" dirty="0"/>
              <a:t>How To Fill The Cache?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03190457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215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Messaging is the communication between the various services</a:t>
            </a:r>
          </a:p>
          <a:p>
            <a:pPr>
              <a:lnSpc>
                <a:spcPct val="100000"/>
              </a:lnSpc>
            </a:pPr>
            <a:r>
              <a:rPr lang="en-US" dirty="0"/>
              <a:t>Messaging methods are not exclusive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You can mix them easily</a:t>
            </a:r>
          </a:p>
          <a:p>
            <a:pPr>
              <a:lnSpc>
                <a:spcPct val="100000"/>
              </a:lnSpc>
            </a:pPr>
            <a:r>
              <a:rPr lang="en-US" dirty="0"/>
              <a:t>Messaging criteria: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Performance – faster methods are preferred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Size – small or large messages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Execution model – blocking or asynchronous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Feedback – whether the message has failed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Reliability – a message will be received even if there was a problem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Complexity – development effort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GB" dirty="0"/>
              <a:t>Messaging – </a:t>
            </a:r>
            <a:r>
              <a:rPr lang="en-US" dirty="0"/>
              <a:t>definition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4186061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216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The standard for HTTP-based systems</a:t>
            </a:r>
          </a:p>
          <a:p>
            <a:pPr>
              <a:lnSpc>
                <a:spcPct val="100000"/>
              </a:lnSpc>
            </a:pPr>
            <a:r>
              <a:rPr lang="en-US" dirty="0"/>
              <a:t>Messaging criteria: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Performance – very fast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Size – same as HTTP limitations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Execution model – request/response – bad for long processes, blocking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Feedback – immediate feedback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Reliability – retry policy should be implemented, the circuit-breaker pattern is great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Complexity – extremely easy</a:t>
            </a:r>
          </a:p>
          <a:p>
            <a:pPr>
              <a:lnSpc>
                <a:spcPct val="100000"/>
              </a:lnSpc>
            </a:pPr>
            <a:r>
              <a:rPr lang="en-US" dirty="0"/>
              <a:t>Useful for traditional web applications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GB" dirty="0"/>
              <a:t>Messaging – </a:t>
            </a:r>
            <a:r>
              <a:rPr lang="en-US" dirty="0"/>
              <a:t>rest API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46897646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217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Using HTTP Web Sockets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Publish/subscribe, push notifications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Socket.io, </a:t>
            </a:r>
            <a:r>
              <a:rPr lang="en-US" dirty="0" err="1"/>
              <a:t>SignalR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Messaging criteria: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Performance – very fast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Size – limited, no more than a few KB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Execution model – web socket connection or long polling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Feedback – fire &amp; forget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Reliability – complex to implement proper reliable solution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Complexity – extremely easy</a:t>
            </a:r>
          </a:p>
          <a:p>
            <a:pPr>
              <a:lnSpc>
                <a:spcPct val="100000"/>
              </a:lnSpc>
            </a:pPr>
            <a:r>
              <a:rPr lang="en-US" dirty="0"/>
              <a:t>Useful for chat, monitoring, and real-time data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GB" dirty="0"/>
              <a:t>Messaging – </a:t>
            </a:r>
            <a:r>
              <a:rPr lang="en-US" dirty="0"/>
              <a:t>real-time communication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4634864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218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Services do not communicate directly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The first service pushes to a message queue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The second service pulls from the message queue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Messages will be handled once and only once + in order</a:t>
            </a:r>
          </a:p>
          <a:p>
            <a:pPr>
              <a:lnSpc>
                <a:spcPct val="100000"/>
              </a:lnSpc>
            </a:pPr>
            <a:r>
              <a:rPr lang="en-US" dirty="0"/>
              <a:t>Messaging criteria: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Performance – not so good, database persistence involved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Size – unlimited, but keep it small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Execution model – polling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Feedback – excellent feedback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Reliability – very reliable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Complexity – requires training and setup</a:t>
            </a:r>
          </a:p>
          <a:p>
            <a:pPr>
              <a:lnSpc>
                <a:spcPct val="100000"/>
              </a:lnSpc>
            </a:pPr>
            <a:r>
              <a:rPr lang="en-US" dirty="0"/>
              <a:t>Useful for complex systems with lots of data</a:t>
            </a:r>
          </a:p>
          <a:p>
            <a:pPr lvl="1">
              <a:lnSpc>
                <a:spcPct val="100000"/>
              </a:lnSpc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GB" dirty="0"/>
              <a:t>Messaging – </a:t>
            </a:r>
            <a:r>
              <a:rPr lang="en-US" dirty="0"/>
              <a:t>queue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12741351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219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Allow to propagate </a:t>
            </a:r>
          </a:p>
          <a:p>
            <a:pPr>
              <a:lnSpc>
                <a:spcPct val="100000"/>
              </a:lnSpc>
            </a:pPr>
            <a:r>
              <a:rPr lang="en-US" dirty="0"/>
              <a:t>Catch and Re-throw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Logging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Retains stack trace </a:t>
            </a:r>
          </a:p>
          <a:p>
            <a:pPr>
              <a:lnSpc>
                <a:spcPct val="100000"/>
              </a:lnSpc>
            </a:pPr>
            <a:r>
              <a:rPr lang="en-US" dirty="0"/>
              <a:t>Catch, Wrap, and Throw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Add metadata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Expose consistent exception types </a:t>
            </a:r>
          </a:p>
          <a:p>
            <a:pPr>
              <a:lnSpc>
                <a:spcPct val="100000"/>
              </a:lnSpc>
            </a:pPr>
            <a:r>
              <a:rPr lang="en-US" dirty="0"/>
              <a:t>Catch and Discard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GB" dirty="0"/>
              <a:t>Exceptions – Exception Strategies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070551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knowledge path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1F35144-334B-4874-8C2D-F39AD84FE1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5412" y="2097088"/>
            <a:ext cx="6858000" cy="38576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9829342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220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Catch, display, and discard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Other layers should never discard exceptions </a:t>
            </a:r>
          </a:p>
          <a:p>
            <a:pPr>
              <a:lnSpc>
                <a:spcPct val="100000"/>
              </a:lnSpc>
            </a:pPr>
            <a:r>
              <a:rPr lang="en-US" dirty="0"/>
              <a:t>Attempt to retry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Automatic 3 retries or manual</a:t>
            </a:r>
          </a:p>
          <a:p>
            <a:pPr>
              <a:lnSpc>
                <a:spcPct val="100000"/>
              </a:lnSpc>
            </a:pPr>
            <a:r>
              <a:rPr lang="en-US" dirty="0"/>
              <a:t>Switch to secondary system </a:t>
            </a:r>
          </a:p>
          <a:p>
            <a:pPr>
              <a:lnSpc>
                <a:spcPct val="100000"/>
              </a:lnSpc>
            </a:pPr>
            <a:r>
              <a:rPr lang="en-US" dirty="0"/>
              <a:t>Alert by Email, SMS, Slack… </a:t>
            </a:r>
          </a:p>
          <a:p>
            <a:pPr>
              <a:lnSpc>
                <a:spcPct val="100000"/>
              </a:lnSpc>
            </a:pPr>
            <a:r>
              <a:rPr lang="en-US" dirty="0"/>
              <a:t>Use meaningful messages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Business explanation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Technical information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Steps to resolve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GB" dirty="0"/>
              <a:t>Exceptions – Presentation Layer</a:t>
            </a:r>
            <a:endParaRPr lang="pt-BR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DDEDE0E-0C79-42B6-91AC-D1C3B61ECF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6328" y="1712548"/>
            <a:ext cx="3141084" cy="354433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00939231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221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Catch and Re-throw </a:t>
            </a:r>
          </a:p>
          <a:p>
            <a:pPr>
              <a:lnSpc>
                <a:spcPct val="100000"/>
              </a:lnSpc>
            </a:pPr>
            <a:r>
              <a:rPr lang="en-US" dirty="0"/>
              <a:t>Attempt to retry </a:t>
            </a:r>
          </a:p>
          <a:p>
            <a:pPr>
              <a:lnSpc>
                <a:spcPct val="100000"/>
              </a:lnSpc>
            </a:pPr>
            <a:r>
              <a:rPr lang="en-US" dirty="0"/>
              <a:t>Switch to secondary system </a:t>
            </a:r>
          </a:p>
          <a:p>
            <a:pPr>
              <a:lnSpc>
                <a:spcPct val="100000"/>
              </a:lnSpc>
            </a:pPr>
            <a:r>
              <a:rPr lang="en-US" dirty="0"/>
              <a:t>Log exception and input message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GB" dirty="0"/>
              <a:t>Exceptions – Service Layer</a:t>
            </a:r>
            <a:endParaRPr lang="pt-B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5949C42-3844-4E44-AA12-DFFF193C5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4507" y="1712550"/>
            <a:ext cx="3182903" cy="358607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99147486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222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Catch, Wrap, and Throw </a:t>
            </a:r>
          </a:p>
          <a:p>
            <a:pPr>
              <a:lnSpc>
                <a:spcPct val="100000"/>
              </a:lnSpc>
            </a:pPr>
            <a:r>
              <a:rPr lang="en-US" dirty="0"/>
              <a:t>Use custom exception types </a:t>
            </a:r>
          </a:p>
          <a:p>
            <a:pPr>
              <a:lnSpc>
                <a:spcPct val="100000"/>
              </a:lnSpc>
            </a:pPr>
            <a:r>
              <a:rPr lang="en-US" dirty="0"/>
              <a:t>Provide business context </a:t>
            </a:r>
          </a:p>
          <a:p>
            <a:pPr>
              <a:lnSpc>
                <a:spcPct val="100000"/>
              </a:lnSpc>
            </a:pPr>
            <a:r>
              <a:rPr lang="en-US" dirty="0"/>
              <a:t>Rollback transactions </a:t>
            </a:r>
          </a:p>
          <a:p>
            <a:pPr>
              <a:lnSpc>
                <a:spcPct val="100000"/>
              </a:lnSpc>
            </a:pPr>
            <a:r>
              <a:rPr lang="en-US" dirty="0"/>
              <a:t>Log exception and input arguments </a:t>
            </a:r>
          </a:p>
          <a:p>
            <a:pPr>
              <a:lnSpc>
                <a:spcPct val="100000"/>
              </a:lnSpc>
            </a:pPr>
            <a:r>
              <a:rPr lang="en-US" dirty="0"/>
              <a:t>Broadcast to subscribers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GB" dirty="0"/>
              <a:t>Exceptions – Business Layer </a:t>
            </a:r>
            <a:endParaRPr lang="pt-BR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A016782-E8F5-414A-9259-940EC50E07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3029" y="1712549"/>
            <a:ext cx="3144382" cy="357157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90290513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223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Catch and Re-throw </a:t>
            </a:r>
          </a:p>
          <a:p>
            <a:pPr>
              <a:lnSpc>
                <a:spcPct val="100000"/>
              </a:lnSpc>
            </a:pPr>
            <a:r>
              <a:rPr lang="en-US" dirty="0"/>
              <a:t>Log exception and input query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GB" dirty="0"/>
              <a:t>Exceptions – Data Layer</a:t>
            </a:r>
            <a:endParaRPr lang="pt-B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FB8A04D-3C6F-4E8B-A62F-67B5697402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4531" y="1712549"/>
            <a:ext cx="3202880" cy="369220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75404828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224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Logging has two purposes: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Track errors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Gather data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Which module is most visited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Performance scenarios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User's flow</a:t>
            </a:r>
          </a:p>
          <a:p>
            <a:pPr>
              <a:lnSpc>
                <a:spcPct val="100000"/>
              </a:lnSpc>
            </a:pPr>
            <a:r>
              <a:rPr lang="en-US" dirty="0"/>
              <a:t>Log storage doesn't really matter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As long it is useful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Files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Database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Event log</a:t>
            </a:r>
          </a:p>
          <a:p>
            <a:pPr>
              <a:lnSpc>
                <a:spcPct val="100000"/>
              </a:lnSpc>
            </a:pPr>
            <a:r>
              <a:rPr lang="en-US" dirty="0"/>
              <a:t>Good architectures always includes logging and monitoring!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GB" dirty="0"/>
              <a:t>Logging - definition</a:t>
            </a:r>
            <a:endParaRPr lang="pt-B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81DE298-80FD-4848-8D2E-A02FCA00C39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076769" y="1712549"/>
            <a:ext cx="2970642" cy="22120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21236442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225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Use a central logging service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Same log format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Same log data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Same log location</a:t>
            </a:r>
          </a:p>
          <a:p>
            <a:pPr>
              <a:lnSpc>
                <a:spcPct val="100000"/>
              </a:lnSpc>
            </a:pPr>
            <a:r>
              <a:rPr lang="en-US" dirty="0"/>
              <a:t>Implementation: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Expose an API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Watch specific folders for log files and collect them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Tools like Logstash are perfect for that</a:t>
            </a:r>
          </a:p>
          <a:p>
            <a:pPr>
              <a:lnSpc>
                <a:spcPct val="100000"/>
              </a:lnSpc>
            </a:pPr>
            <a:r>
              <a:rPr lang="en-US" dirty="0"/>
              <a:t>Use Correlation ID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If you have multiple services in a flow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Make sure you can link different log entries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You can easily track a complete flow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GB" dirty="0"/>
              <a:t>Logging – best practices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13084650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226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The concepts we covered in this section are super important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They should be part of every single system out there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They allow you to have a fast, secure, reliable, and maintainable solution</a:t>
            </a:r>
          </a:p>
          <a:p>
            <a:pPr>
              <a:lnSpc>
                <a:spcPct val="100000"/>
              </a:lnSpc>
            </a:pPr>
            <a:r>
              <a:rPr lang="en-US" dirty="0"/>
              <a:t>Make all choices as informative and early as possible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Many concepts are difficult to replace once made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Changing a REST API with a message queue is not an easy and cheap task</a:t>
            </a:r>
          </a:p>
          <a:p>
            <a:pPr>
              <a:lnSpc>
                <a:spcPct val="100000"/>
              </a:lnSpc>
            </a:pPr>
            <a:r>
              <a:rPr lang="en-US" dirty="0"/>
              <a:t>These concepts are not exclusive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Although they are the most important ones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 lot of research should be done for every single system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No tool is a golden hammer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GB" dirty="0"/>
              <a:t>System-wide attributes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20283992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914399" y="2667000"/>
            <a:ext cx="11012905" cy="9037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GB" dirty="0"/>
              <a:t>Deployment considerations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5694410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228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GB" dirty="0"/>
              <a:t>Deployment Models</a:t>
            </a:r>
            <a:endParaRPr lang="pt-B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4A9E9F4-4DF8-4149-908A-8623D237E9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6127" y="2097088"/>
            <a:ext cx="7956569" cy="360838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70979118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229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Minimize blocking calls: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Async calls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One-way calls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Buffering </a:t>
            </a:r>
          </a:p>
          <a:p>
            <a:pPr>
              <a:lnSpc>
                <a:spcPct val="100000"/>
              </a:lnSpc>
            </a:pPr>
            <a:r>
              <a:rPr lang="en-US" dirty="0"/>
              <a:t>Use distributed transactions </a:t>
            </a:r>
          </a:p>
          <a:p>
            <a:pPr>
              <a:lnSpc>
                <a:spcPct val="100000"/>
              </a:lnSpc>
            </a:pPr>
            <a:r>
              <a:rPr lang="en-US" dirty="0"/>
              <a:t>Use coarse-grained interfaces </a:t>
            </a:r>
          </a:p>
          <a:p>
            <a:pPr>
              <a:lnSpc>
                <a:spcPct val="100000"/>
              </a:lnSpc>
            </a:pPr>
            <a:r>
              <a:rPr lang="en-US" dirty="0"/>
              <a:t>Manage state: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Stateless design – highly scalable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Stateful design – supports workflows but doesn’t scale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Shared state server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GB" dirty="0"/>
              <a:t>Distributed Deployment Guidelines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703722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914400" y="2667000"/>
            <a:ext cx="10363200" cy="9037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The architect and the team</a:t>
            </a:r>
          </a:p>
        </p:txBody>
      </p:sp>
    </p:spTree>
    <p:extLst>
      <p:ext uri="{BB962C8B-B14F-4D97-AF65-F5344CB8AC3E}">
        <p14:creationId xmlns:p14="http://schemas.microsoft.com/office/powerpoint/2010/main" val="782932596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230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Business/data layers scale out </a:t>
            </a:r>
          </a:p>
          <a:p>
            <a:pPr>
              <a:lnSpc>
                <a:spcPct val="100000"/>
              </a:lnSpc>
            </a:pPr>
            <a:r>
              <a:rPr lang="en-US" dirty="0"/>
              <a:t>Can detect failed tiers </a:t>
            </a:r>
          </a:p>
          <a:p>
            <a:pPr>
              <a:lnSpc>
                <a:spcPct val="100000"/>
              </a:lnSpc>
            </a:pPr>
            <a:r>
              <a:rPr lang="en-US" dirty="0"/>
              <a:t>Stateless design preferred</a:t>
            </a:r>
          </a:p>
          <a:p>
            <a:pPr>
              <a:lnSpc>
                <a:spcPct val="100000"/>
              </a:lnSpc>
            </a:pPr>
            <a:r>
              <a:rPr lang="en-US" dirty="0"/>
              <a:t>Stateful design requirements: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Shared state server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Session affinity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GB" dirty="0"/>
              <a:t>Deploy For Performance</a:t>
            </a:r>
            <a:endParaRPr lang="pt-BR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7953E66-FE63-4A02-AA05-6109E8964E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2616" y="1712550"/>
            <a:ext cx="3374795" cy="381467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60199806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231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Secondary tier takes over </a:t>
            </a:r>
            <a:br>
              <a:rPr lang="en-US" dirty="0"/>
            </a:br>
            <a:r>
              <a:rPr lang="en-US" dirty="0"/>
              <a:t>when primary tier fails </a:t>
            </a:r>
          </a:p>
          <a:p>
            <a:pPr>
              <a:lnSpc>
                <a:spcPct val="100000"/>
              </a:lnSpc>
            </a:pPr>
            <a:r>
              <a:rPr lang="en-US" dirty="0"/>
              <a:t>Requires way more hardware </a:t>
            </a:r>
          </a:p>
          <a:p>
            <a:pPr>
              <a:lnSpc>
                <a:spcPct val="100000"/>
              </a:lnSpc>
            </a:pPr>
            <a:r>
              <a:rPr lang="en-US" dirty="0"/>
              <a:t>Synchronization considerations: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Sync when secondary tier activates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Or allow stale data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GB" dirty="0"/>
              <a:t>Deploy For Reliability</a:t>
            </a:r>
            <a:endParaRPr lang="pt-B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9FB95E-23C3-4189-9CB1-F018F0BBC4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1722" y="1712549"/>
            <a:ext cx="3335689" cy="377385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32455872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232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Data replicated on multiple tiers </a:t>
            </a:r>
          </a:p>
          <a:p>
            <a:pPr>
              <a:lnSpc>
                <a:spcPct val="100000"/>
              </a:lnSpc>
            </a:pPr>
            <a:r>
              <a:rPr lang="en-US" dirty="0"/>
              <a:t>Replication breaks consistency and atomicity </a:t>
            </a:r>
          </a:p>
          <a:p>
            <a:pPr>
              <a:lnSpc>
                <a:spcPct val="100000"/>
              </a:lnSpc>
            </a:pPr>
            <a:r>
              <a:rPr lang="en-US" dirty="0"/>
              <a:t>Consistency considerations: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Delayed sync in background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Or allow stale data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Or partition data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GB" dirty="0"/>
              <a:t>Deploy For Scalability</a:t>
            </a:r>
            <a:endParaRPr lang="pt-BR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DB77A1B-5858-4946-8BE1-048776FDEC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5657" y="1712550"/>
            <a:ext cx="3371754" cy="318602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92711139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233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Scale Up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Easy with VMs or containers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But limited results</a:t>
            </a:r>
          </a:p>
          <a:p>
            <a:pPr>
              <a:lnSpc>
                <a:spcPct val="100000"/>
              </a:lnSpc>
            </a:pPr>
            <a:r>
              <a:rPr lang="en-US" dirty="0"/>
              <a:t>Scale Out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Requires layered design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Requires partitioned data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Potentially unlimited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Scale Up And Scale Out</a:t>
            </a:r>
            <a:endParaRPr lang="pt-B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C14809-F3E0-4607-B16F-E00F67E3A5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8337" y="1712549"/>
            <a:ext cx="4769074" cy="302150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08508193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234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We still haven't thought about performance, availability, and scalability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dirty="0"/>
              <a:t>1a. What is our tiering strategy? Scaling up or scaling out?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dirty="0"/>
              <a:t>1b. What is our redundancy and failover strategy? 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dirty="0"/>
              <a:t>1c. Write down a load test and validate the scalability? What can we do to improve it?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dirty="0"/>
              <a:t>2a. Is our business layer stateless? What is our state management policy?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dirty="0"/>
              <a:t>2b. Think about all the data in our system. Where can we introduce caching?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dirty="0"/>
              <a:t>2c. Where are we going to store the cache? How are we going to warm it up?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dirty="0"/>
              <a:t>2d. Think about the exception policy for each layer. Consider a third-party logging tool?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dirty="0"/>
              <a:t>3. Do you think you can easily debug problems in your solution? If no, redesign it.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Questions for the learning system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2841933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914399" y="2667000"/>
            <a:ext cx="11012905" cy="9037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GB" dirty="0"/>
              <a:t>The architecture document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815878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236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Table of contents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The requirements of the system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Functional and non-functional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The technology stack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The architecture diagrams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And many more sections</a:t>
            </a:r>
          </a:p>
          <a:p>
            <a:pPr>
              <a:lnSpc>
                <a:spcPct val="100000"/>
              </a:lnSpc>
            </a:pPr>
            <a:r>
              <a:rPr lang="en-US" dirty="0"/>
              <a:t>Do not start development without this document!</a:t>
            </a:r>
          </a:p>
          <a:p>
            <a:pPr>
              <a:lnSpc>
                <a:spcPct val="100000"/>
              </a:lnSpc>
            </a:pPr>
            <a:r>
              <a:rPr lang="en-US" dirty="0"/>
              <a:t>Audience – almost everyone involved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Project manager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CTO / CEO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The Developers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The QAs</a:t>
            </a:r>
          </a:p>
          <a:p>
            <a:pPr lvl="1">
              <a:lnSpc>
                <a:spcPct val="100000"/>
              </a:lnSpc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Definition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39884383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237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GB" dirty="0"/>
              <a:t>Management</a:t>
            </a:r>
            <a:endParaRPr lang="bg-BG" dirty="0"/>
          </a:p>
          <a:p>
            <a:pPr lvl="1">
              <a:lnSpc>
                <a:spcPct val="100000"/>
              </a:lnSpc>
            </a:pPr>
            <a:r>
              <a:rPr lang="en-US" dirty="0"/>
              <a:t>The requirements reflecting the essence of the system </a:t>
            </a:r>
            <a:endParaRPr lang="bg-BG" dirty="0"/>
          </a:p>
          <a:p>
            <a:pPr lvl="1">
              <a:lnSpc>
                <a:spcPct val="100000"/>
              </a:lnSpc>
            </a:pPr>
            <a:r>
              <a:rPr lang="en-US" dirty="0"/>
              <a:t>Executive summary describing best practices and modern patterns </a:t>
            </a:r>
            <a:endParaRPr lang="bg-BG" dirty="0"/>
          </a:p>
          <a:p>
            <a:pPr lvl="1">
              <a:lnSpc>
                <a:spcPct val="100000"/>
              </a:lnSpc>
            </a:pPr>
            <a:r>
              <a:rPr lang="en-US" dirty="0"/>
              <a:t>Architecture should be geared towards business goals </a:t>
            </a:r>
            <a:endParaRPr lang="bg-BG" dirty="0"/>
          </a:p>
          <a:p>
            <a:pPr lvl="1">
              <a:lnSpc>
                <a:spcPct val="100000"/>
              </a:lnSpc>
            </a:pPr>
            <a:r>
              <a:rPr lang="en-US" dirty="0"/>
              <a:t>Management’s sections appear first</a:t>
            </a:r>
            <a:endParaRPr lang="bg-BG" dirty="0"/>
          </a:p>
          <a:p>
            <a:pPr>
              <a:lnSpc>
                <a:spcPct val="100000"/>
              </a:lnSpc>
            </a:pPr>
            <a:r>
              <a:rPr lang="en-US" dirty="0"/>
              <a:t>Development team</a:t>
            </a:r>
          </a:p>
          <a:p>
            <a:pPr lvl="1">
              <a:lnSpc>
                <a:spcPct val="100000"/>
              </a:lnSpc>
            </a:pPr>
            <a:r>
              <a:rPr lang="en-GB" dirty="0"/>
              <a:t>Technology stack </a:t>
            </a:r>
          </a:p>
          <a:p>
            <a:pPr lvl="1">
              <a:lnSpc>
                <a:spcPct val="100000"/>
              </a:lnSpc>
            </a:pPr>
            <a:r>
              <a:rPr lang="en-GB" dirty="0"/>
              <a:t>Modules, services, communication </a:t>
            </a:r>
          </a:p>
          <a:p>
            <a:pPr lvl="1">
              <a:lnSpc>
                <a:spcPct val="100000"/>
              </a:lnSpc>
            </a:pPr>
            <a:r>
              <a:rPr lang="en-GB" dirty="0"/>
              <a:t>Other technical details</a:t>
            </a:r>
          </a:p>
          <a:p>
            <a:pPr>
              <a:lnSpc>
                <a:spcPct val="100000"/>
              </a:lnSpc>
            </a:pPr>
            <a:r>
              <a:rPr lang="en-GB" dirty="0"/>
              <a:t>QA team</a:t>
            </a:r>
          </a:p>
          <a:p>
            <a:pPr lvl="1">
              <a:lnSpc>
                <a:spcPct val="100000"/>
              </a:lnSpc>
            </a:pPr>
            <a:r>
              <a:rPr lang="en-GB" dirty="0"/>
              <a:t>Testing infrastructure</a:t>
            </a:r>
          </a:p>
          <a:p>
            <a:pPr lvl="1">
              <a:lnSpc>
                <a:spcPct val="100000"/>
              </a:lnSpc>
            </a:pPr>
            <a:r>
              <a:rPr lang="en-GB" dirty="0"/>
              <a:t>Servers, testing tools, coding</a:t>
            </a:r>
          </a:p>
          <a:p>
            <a:pPr lvl="1">
              <a:lnSpc>
                <a:spcPct val="100000"/>
              </a:lnSpc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audience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04517140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238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The format of the document is subject to hot debates</a:t>
            </a:r>
          </a:p>
          <a:p>
            <a:pPr>
              <a:lnSpc>
                <a:spcPct val="100000"/>
              </a:lnSpc>
            </a:pPr>
            <a:r>
              <a:rPr lang="en-US" dirty="0"/>
              <a:t>There are standards but nothing is set in stone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You can use UML, but it is not necessary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Sometimes you may skip it, if the audience is not familiar with it</a:t>
            </a:r>
          </a:p>
          <a:p>
            <a:pPr>
              <a:lnSpc>
                <a:spcPct val="100000"/>
              </a:lnSpc>
            </a:pPr>
            <a:r>
              <a:rPr lang="en-US" dirty="0"/>
              <a:t>Keep it as simple as possible</a:t>
            </a:r>
          </a:p>
          <a:p>
            <a:pPr>
              <a:lnSpc>
                <a:spcPct val="100000"/>
              </a:lnSpc>
            </a:pPr>
            <a:r>
              <a:rPr lang="en-US" dirty="0"/>
              <a:t>Use plain and simple English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Keep the technical details for the developers</a:t>
            </a:r>
          </a:p>
          <a:p>
            <a:pPr>
              <a:lnSpc>
                <a:spcPct val="100000"/>
              </a:lnSpc>
            </a:pPr>
            <a:r>
              <a:rPr lang="en-US" dirty="0"/>
              <a:t>Get into the minds of your readers</a:t>
            </a:r>
          </a:p>
          <a:p>
            <a:pPr>
              <a:lnSpc>
                <a:spcPct val="100000"/>
              </a:lnSpc>
            </a:pPr>
            <a:r>
              <a:rPr lang="en-US" dirty="0"/>
              <a:t>Visualize using software you are comfortable with</a:t>
            </a:r>
            <a:endParaRPr lang="en-GB" dirty="0"/>
          </a:p>
          <a:p>
            <a:pPr lvl="1">
              <a:lnSpc>
                <a:spcPct val="100000"/>
              </a:lnSpc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Format of the document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29365953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239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Background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The role of system from a business perspective</a:t>
            </a:r>
          </a:p>
          <a:p>
            <a:pPr>
              <a:lnSpc>
                <a:spcPct val="100000"/>
              </a:lnSpc>
            </a:pPr>
            <a:r>
              <a:rPr lang="en-GB" dirty="0"/>
              <a:t>Requirements</a:t>
            </a:r>
          </a:p>
          <a:p>
            <a:pPr lvl="1">
              <a:lnSpc>
                <a:spcPct val="100000"/>
              </a:lnSpc>
            </a:pPr>
            <a:r>
              <a:rPr lang="en-GB" dirty="0"/>
              <a:t>These dictate the whole architecture</a:t>
            </a:r>
          </a:p>
          <a:p>
            <a:pPr>
              <a:lnSpc>
                <a:spcPct val="100000"/>
              </a:lnSpc>
            </a:pPr>
            <a:r>
              <a:rPr lang="en-GB" dirty="0"/>
              <a:t>Executive Summary</a:t>
            </a:r>
          </a:p>
          <a:p>
            <a:pPr lvl="1">
              <a:lnSpc>
                <a:spcPct val="100000"/>
              </a:lnSpc>
            </a:pPr>
            <a:r>
              <a:rPr lang="en-GB" dirty="0"/>
              <a:t>High-level overview of the solution – for non-technical readers</a:t>
            </a:r>
          </a:p>
          <a:p>
            <a:pPr>
              <a:lnSpc>
                <a:spcPct val="100000"/>
              </a:lnSpc>
            </a:pPr>
            <a:r>
              <a:rPr lang="en-GB" dirty="0"/>
              <a:t>Architecture Overview</a:t>
            </a:r>
          </a:p>
          <a:p>
            <a:pPr lvl="1">
              <a:lnSpc>
                <a:spcPct val="100000"/>
              </a:lnSpc>
            </a:pPr>
            <a:r>
              <a:rPr lang="en-GB" dirty="0"/>
              <a:t>The technical big picture of the solution</a:t>
            </a:r>
          </a:p>
          <a:p>
            <a:pPr>
              <a:lnSpc>
                <a:spcPct val="100000"/>
              </a:lnSpc>
            </a:pPr>
            <a:r>
              <a:rPr lang="en-GB" dirty="0"/>
              <a:t>Module Drill-Down</a:t>
            </a:r>
          </a:p>
          <a:p>
            <a:pPr lvl="1">
              <a:lnSpc>
                <a:spcPct val="100000"/>
              </a:lnSpc>
            </a:pPr>
            <a:r>
              <a:rPr lang="en-GB" dirty="0"/>
              <a:t>The core of the document</a:t>
            </a:r>
          </a:p>
          <a:p>
            <a:pPr lvl="1">
              <a:lnSpc>
                <a:spcPct val="100000"/>
              </a:lnSpc>
            </a:pPr>
            <a:r>
              <a:rPr lang="en-GB" dirty="0"/>
              <a:t>Detailed and practical instructions for implementing the architecture</a:t>
            </a:r>
          </a:p>
          <a:p>
            <a:pPr lvl="1">
              <a:lnSpc>
                <a:spcPct val="100000"/>
              </a:lnSpc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Main structure of the document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46840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The development process is different in each company </a:t>
            </a:r>
          </a:p>
          <a:p>
            <a:pPr>
              <a:lnSpc>
                <a:spcPct val="100000"/>
              </a:lnSpc>
            </a:pPr>
            <a:r>
              <a:rPr lang="en-US" dirty="0"/>
              <a:t>But there is always a need to: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Understand business problem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Document non-technical business solution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Convert solution to technical architecture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Convert architecture to code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Manage developers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Test code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Deploy code</a:t>
            </a:r>
          </a:p>
          <a:p>
            <a:pPr>
              <a:lnSpc>
                <a:spcPct val="100000"/>
              </a:lnSpc>
            </a:pPr>
            <a:r>
              <a:rPr lang="en-US" dirty="0"/>
              <a:t>Of course, in some companies these responsibilities are mixed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Principles Of Software Development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5006873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240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Describes the system from a business point of view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System's role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For example – solution for the HR team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Reasons for replacing an old system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For example – too much maintenance and old technologies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Expected business impact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For example – increasing HR productivity by at least 20%</a:t>
            </a:r>
          </a:p>
          <a:p>
            <a:pPr>
              <a:lnSpc>
                <a:spcPct val="100000"/>
              </a:lnSpc>
            </a:pPr>
            <a:r>
              <a:rPr lang="en-US" dirty="0"/>
              <a:t>Validates the architect's point of view of the system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Maximum 1 page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If there is an error, you can easily correct it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All next sections build upon this one</a:t>
            </a:r>
          </a:p>
          <a:p>
            <a:pPr>
              <a:lnSpc>
                <a:spcPct val="100000"/>
              </a:lnSpc>
            </a:pPr>
            <a:r>
              <a:rPr lang="en-US" dirty="0"/>
              <a:t>Boosts your confidence in front of the management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Therefore, you do not use any technical words here</a:t>
            </a:r>
            <a:endParaRPr lang="en-GB" dirty="0"/>
          </a:p>
          <a:p>
            <a:pPr lvl="1">
              <a:lnSpc>
                <a:spcPct val="100000"/>
              </a:lnSpc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Background section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85071175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241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This section should again be maximum 1 page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Keep it brief</a:t>
            </a:r>
          </a:p>
          <a:p>
            <a:pPr>
              <a:lnSpc>
                <a:spcPct val="100000"/>
              </a:lnSpc>
            </a:pPr>
            <a:r>
              <a:rPr lang="en-US" dirty="0"/>
              <a:t>Use bulleted lists for describing the requirements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Functional – what should the system do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Non-functional – what should the system deal with</a:t>
            </a:r>
          </a:p>
          <a:p>
            <a:pPr>
              <a:lnSpc>
                <a:spcPct val="100000"/>
              </a:lnSpc>
            </a:pPr>
            <a:r>
              <a:rPr lang="en-GB" dirty="0"/>
              <a:t>Validates your understanding of the requirements</a:t>
            </a:r>
          </a:p>
          <a:p>
            <a:pPr lvl="1">
              <a:lnSpc>
                <a:spcPct val="100000"/>
              </a:lnSpc>
            </a:pPr>
            <a:r>
              <a:rPr lang="en-GB" dirty="0"/>
              <a:t>Whatever you design, it will solve the actual problem of the customer</a:t>
            </a:r>
          </a:p>
          <a:p>
            <a:pPr lvl="1">
              <a:lnSpc>
                <a:spcPct val="100000"/>
              </a:lnSpc>
            </a:pPr>
            <a:r>
              <a:rPr lang="en-GB" dirty="0"/>
              <a:t>The architecture is designed against well-defined requirements</a:t>
            </a:r>
          </a:p>
          <a:p>
            <a:pPr>
              <a:lnSpc>
                <a:spcPct val="100000"/>
              </a:lnSpc>
            </a:pPr>
            <a:r>
              <a:rPr lang="en-GB" dirty="0"/>
              <a:t>It is a high-level overview of the requirements</a:t>
            </a:r>
          </a:p>
          <a:p>
            <a:pPr lvl="1">
              <a:lnSpc>
                <a:spcPct val="100000"/>
              </a:lnSpc>
            </a:pPr>
            <a:r>
              <a:rPr lang="en-GB" dirty="0"/>
              <a:t>Do not take the job of a functional analyst </a:t>
            </a:r>
            <a:r>
              <a:rPr lang="en-GB" dirty="0">
                <a:sym typeface="Wingdings" panose="05000000000000000000" pitchFamily="2" charset="2"/>
              </a:rPr>
              <a:t></a:t>
            </a:r>
            <a:endParaRPr lang="en-GB" dirty="0"/>
          </a:p>
          <a:p>
            <a:pPr lvl="1">
              <a:lnSpc>
                <a:spcPct val="100000"/>
              </a:lnSpc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Requirements section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76839975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242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Requirements section example</a:t>
            </a:r>
            <a:endParaRPr lang="pt-B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C4A808-0488-4D1F-8688-1E7674431B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9308" y="2097088"/>
            <a:ext cx="7313383" cy="237722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8BA73AA-E807-47E9-AD6A-7963D9AA0A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7720" y="4760913"/>
            <a:ext cx="7313383" cy="165542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62507793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243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This section should be around 3 pages</a:t>
            </a:r>
          </a:p>
          <a:p>
            <a:pPr>
              <a:lnSpc>
                <a:spcPct val="100000"/>
              </a:lnSpc>
            </a:pPr>
            <a:r>
              <a:rPr lang="en-US" dirty="0"/>
              <a:t>This section is again for the management team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They will not read your whole document because usually they do not have the time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So, you need to impress them and present yourself as good solution architect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You need to make them believe that their system is in good hands</a:t>
            </a:r>
          </a:p>
          <a:p>
            <a:pPr>
              <a:lnSpc>
                <a:spcPct val="100000"/>
              </a:lnSpc>
            </a:pPr>
            <a:r>
              <a:rPr lang="en-US" dirty="0"/>
              <a:t>You need to provide a high-level nontechnical view of the architecture</a:t>
            </a:r>
          </a:p>
          <a:p>
            <a:pPr>
              <a:lnSpc>
                <a:spcPct val="100000"/>
              </a:lnSpc>
            </a:pPr>
            <a:r>
              <a:rPr lang="en-US" dirty="0"/>
              <a:t>Get into your readers' mind!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 person who does not have a lot of time available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He or she should be satisfied as quickly as possible with the presented solution</a:t>
            </a:r>
          </a:p>
          <a:p>
            <a:pPr>
              <a:lnSpc>
                <a:spcPct val="100000"/>
              </a:lnSpc>
            </a:pPr>
            <a:r>
              <a:rPr lang="en-US" dirty="0"/>
              <a:t>Use charts and diagrams (+ well-known technical terms)</a:t>
            </a:r>
          </a:p>
          <a:p>
            <a:pPr>
              <a:lnSpc>
                <a:spcPct val="100000"/>
              </a:lnSpc>
            </a:pPr>
            <a:r>
              <a:rPr lang="en-US" dirty="0"/>
              <a:t>Write this section after you write the rest of the document!</a:t>
            </a:r>
            <a:endParaRPr lang="en-GB" dirty="0"/>
          </a:p>
          <a:p>
            <a:pPr lvl="1">
              <a:lnSpc>
                <a:spcPct val="100000"/>
              </a:lnSpc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Executive summary section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94192776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244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This section can reach up to 10 pages</a:t>
            </a:r>
          </a:p>
          <a:p>
            <a:pPr>
              <a:lnSpc>
                <a:spcPct val="100000"/>
              </a:lnSpc>
            </a:pPr>
            <a:r>
              <a:rPr lang="en-US" dirty="0"/>
              <a:t>Presents the architecture from a technical point of view</a:t>
            </a:r>
          </a:p>
          <a:p>
            <a:pPr>
              <a:lnSpc>
                <a:spcPct val="100000"/>
              </a:lnSpc>
            </a:pPr>
            <a:r>
              <a:rPr lang="en-US" dirty="0"/>
              <a:t>This section should not deep dive into independent modules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It just layers the foundation for these modules</a:t>
            </a:r>
            <a:endParaRPr lang="en-GB" dirty="0"/>
          </a:p>
          <a:p>
            <a:pPr>
              <a:lnSpc>
                <a:spcPct val="100000"/>
              </a:lnSpc>
            </a:pPr>
            <a:r>
              <a:rPr lang="en-US" dirty="0"/>
              <a:t>Include these three subsections: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General description - type of the application and major non-functional requirements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High-level diagram – show the separate modules and their connections logically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Do not mix physical hardware here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Diagram walkthrough – describe various parts of the architecture and their roles verbally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Use simple words and include the most relevant details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Include technology stack here only if you use the same stack in each module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Architecture overview section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61130265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245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Architecture overview diagram example</a:t>
            </a:r>
            <a:endParaRPr lang="pt-B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A03DD04-714F-496F-9A48-6418B562BF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2652" y="2097088"/>
            <a:ext cx="8803519" cy="300487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28623808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246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This section can have "unlimited" number of pages</a:t>
            </a:r>
          </a:p>
          <a:p>
            <a:pPr>
              <a:lnSpc>
                <a:spcPct val="100000"/>
              </a:lnSpc>
            </a:pPr>
            <a:r>
              <a:rPr lang="en-US" dirty="0"/>
              <a:t>You should add for each module in huge detail: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Component's role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Technology stack 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Data store, back-end, front-end, etc.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Be extremely detailed here and always include rationale!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But only for the first module of a particular technology!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Module's architecture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The inner architecture of the module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What exactly and the module should do and how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Include layers, diagrams, design patterns, etc.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Describe the API and method names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Development instructions – keep it brief</a:t>
            </a:r>
          </a:p>
          <a:p>
            <a:pPr lvl="1">
              <a:lnSpc>
                <a:spcPct val="100000"/>
              </a:lnSpc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Modules drill-down section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59744551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914399" y="2667000"/>
            <a:ext cx="11012905" cy="9037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GB" dirty="0"/>
              <a:t>designing a solution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9140196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248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Here are our main tasks as solution architects in a nutshell:</a:t>
            </a:r>
          </a:p>
          <a:p>
            <a:pPr lvl="1">
              <a:lnSpc>
                <a:spcPct val="100000"/>
              </a:lnSpc>
            </a:pPr>
            <a:r>
              <a:rPr lang="en-GB" dirty="0"/>
              <a:t>Understand the system’s requirements</a:t>
            </a:r>
          </a:p>
          <a:p>
            <a:pPr lvl="1">
              <a:lnSpc>
                <a:spcPct val="100000"/>
              </a:lnSpc>
            </a:pPr>
            <a:r>
              <a:rPr lang="en-GB" dirty="0"/>
              <a:t>Understand the non-functional requirements</a:t>
            </a:r>
          </a:p>
          <a:p>
            <a:pPr lvl="1">
              <a:lnSpc>
                <a:spcPct val="100000"/>
              </a:lnSpc>
            </a:pPr>
            <a:r>
              <a:rPr lang="en-GB" dirty="0"/>
              <a:t>Identify key scenarios and map baseline modules and layers</a:t>
            </a:r>
          </a:p>
          <a:p>
            <a:pPr lvl="1">
              <a:lnSpc>
                <a:spcPct val="100000"/>
              </a:lnSpc>
            </a:pPr>
            <a:r>
              <a:rPr lang="en-GB" dirty="0"/>
              <a:t>Select the technology stack</a:t>
            </a:r>
          </a:p>
          <a:p>
            <a:pPr lvl="1">
              <a:lnSpc>
                <a:spcPct val="100000"/>
              </a:lnSpc>
            </a:pPr>
            <a:r>
              <a:rPr lang="en-GB" dirty="0"/>
              <a:t>Design the architecture</a:t>
            </a:r>
          </a:p>
          <a:p>
            <a:pPr lvl="1">
              <a:lnSpc>
                <a:spcPct val="100000"/>
              </a:lnSpc>
            </a:pPr>
            <a:r>
              <a:rPr lang="en-GB" dirty="0"/>
              <a:t>Write the architecture document</a:t>
            </a:r>
          </a:p>
          <a:p>
            <a:pPr lvl="1">
              <a:lnSpc>
                <a:spcPct val="100000"/>
              </a:lnSpc>
            </a:pPr>
            <a:r>
              <a:rPr lang="en-GB" dirty="0"/>
              <a:t>Support the Lead Developer and the team </a:t>
            </a:r>
            <a:r>
              <a:rPr lang="en-GB" dirty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Our main tasks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72034203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249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In our previous sample project, we analyzed the process in a huge detail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And it was more of a demo project</a:t>
            </a:r>
          </a:p>
          <a:p>
            <a:pPr>
              <a:lnSpc>
                <a:spcPct val="100000"/>
              </a:lnSpc>
            </a:pPr>
            <a:r>
              <a:rPr lang="en-US" dirty="0"/>
              <a:t>Let us analyze a real-world application</a:t>
            </a:r>
          </a:p>
          <a:p>
            <a:pPr>
              <a:lnSpc>
                <a:spcPct val="100000"/>
              </a:lnSpc>
            </a:pPr>
            <a:r>
              <a:rPr lang="en-US" dirty="0"/>
              <a:t>Our project works with lots of IoT devices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Home cameras and thermostats, for example</a:t>
            </a:r>
          </a:p>
          <a:p>
            <a:pPr>
              <a:lnSpc>
                <a:spcPct val="100000"/>
              </a:lnSpc>
            </a:pPr>
            <a:r>
              <a:rPr lang="en-US" dirty="0"/>
              <a:t>Each of these devices has a separate application to control it</a:t>
            </a:r>
          </a:p>
          <a:p>
            <a:pPr>
              <a:lnSpc>
                <a:spcPct val="100000"/>
              </a:lnSpc>
            </a:pPr>
            <a:r>
              <a:rPr lang="en-US" dirty="0"/>
              <a:t>But we want to have a unified view of all our registered ones</a:t>
            </a:r>
          </a:p>
          <a:p>
            <a:pPr>
              <a:lnSpc>
                <a:spcPct val="100000"/>
              </a:lnSpc>
            </a:pPr>
            <a:r>
              <a:rPr lang="en-US" dirty="0"/>
              <a:t>We should collect status information and format the data </a:t>
            </a:r>
            <a:br>
              <a:rPr lang="en-US" dirty="0"/>
            </a:br>
            <a:r>
              <a:rPr lang="en-US" dirty="0"/>
              <a:t>to visually pleasing dashboard</a:t>
            </a:r>
          </a:p>
          <a:p>
            <a:pPr>
              <a:lnSpc>
                <a:spcPct val="100000"/>
              </a:lnSpc>
            </a:pPr>
            <a:r>
              <a:rPr lang="en-US" dirty="0"/>
              <a:t>This way the customer will know what is going on with all</a:t>
            </a:r>
            <a:br>
              <a:rPr lang="en-US" dirty="0"/>
            </a:br>
            <a:r>
              <a:rPr lang="en-US" dirty="0"/>
              <a:t>his/her devices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Real-world project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060660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Roles In Software Development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239FE3B-7EFF-4999-B985-1BC2CDC5BE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1300" y="2239609"/>
            <a:ext cx="8426224" cy="354453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64058139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250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For our first version the data is read-only and just visualized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Customers cannot update data directly from the application</a:t>
            </a:r>
          </a:p>
          <a:p>
            <a:pPr>
              <a:lnSpc>
                <a:spcPct val="100000"/>
              </a:lnSpc>
            </a:pPr>
            <a:r>
              <a:rPr lang="en-US" dirty="0"/>
              <a:t>Customers and their devices are pre-validated because of security protocols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Customers do not need to register in the application</a:t>
            </a:r>
          </a:p>
          <a:p>
            <a:pPr>
              <a:lnSpc>
                <a:spcPct val="100000"/>
              </a:lnSpc>
            </a:pPr>
            <a:r>
              <a:rPr lang="en-US" dirty="0"/>
              <a:t>Functional requirements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The Functional Analyst did a good job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We should understand the concept of the system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Receive status updates from IoT devices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Store the updates for future usage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Allow the users to query the updates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Functional requirements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99808531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251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Think for a minute – what are the non-functional requirements of this system?</a:t>
            </a:r>
          </a:p>
          <a:p>
            <a:pPr>
              <a:lnSpc>
                <a:spcPct val="100000"/>
              </a:lnSpc>
            </a:pPr>
            <a:r>
              <a:rPr lang="en-US" dirty="0"/>
              <a:t>What information can influence our architecture?</a:t>
            </a:r>
          </a:p>
          <a:p>
            <a:pPr>
              <a:lnSpc>
                <a:spcPct val="100000"/>
              </a:lnSpc>
            </a:pPr>
            <a:r>
              <a:rPr lang="en-US" dirty="0"/>
              <a:t>What kind of questions we need to ask our customer?</a:t>
            </a:r>
          </a:p>
          <a:p>
            <a:pPr>
              <a:lnSpc>
                <a:spcPct val="100000"/>
              </a:lnSpc>
            </a:pPr>
            <a:r>
              <a:rPr lang="en-US" dirty="0"/>
              <a:t>What we know: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Messages are from IoT devices – there should be a huge amount of messages</a:t>
            </a:r>
          </a:p>
          <a:p>
            <a:pPr>
              <a:lnSpc>
                <a:spcPct val="100000"/>
              </a:lnSpc>
            </a:pPr>
            <a:r>
              <a:rPr lang="en-US" dirty="0"/>
              <a:t>What we should ask: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Load - how many concurrent messages should the system expect at peak times?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Volume - what is the total number of expected message per month?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Size – what is the average size of a message?</a:t>
            </a:r>
          </a:p>
          <a:p>
            <a:pPr>
              <a:lnSpc>
                <a:spcPct val="100000"/>
              </a:lnSpc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Non-Functional requirements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36437635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252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After a few days of thinking, the client answers: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Maximum 500 concurrent messages at peak times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15 000 000 total number of message per month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300 bytes is the average message size</a:t>
            </a:r>
          </a:p>
          <a:p>
            <a:pPr>
              <a:lnSpc>
                <a:spcPct val="100000"/>
              </a:lnSpc>
            </a:pPr>
            <a:r>
              <a:rPr lang="en-US" dirty="0"/>
              <a:t>Let's do some data volume calculations: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15 000 000 x 300 bytes = 4 500 MB / month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4 500 MB x 12 months = 54 GB / year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Almost every database can handle this volume of data easily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Usually in data extensive applications – the data can expire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But we do not think about data archiving or deleting here</a:t>
            </a:r>
          </a:p>
          <a:p>
            <a:pPr>
              <a:lnSpc>
                <a:spcPct val="100000"/>
              </a:lnSpc>
            </a:pPr>
            <a:r>
              <a:rPr lang="en-US" dirty="0"/>
              <a:t>Data volume doesn't seem to be a problem here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Client Answers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69332800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253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500 concurrent messages is a super busy system by any standard</a:t>
            </a:r>
          </a:p>
          <a:p>
            <a:pPr>
              <a:lnSpc>
                <a:spcPct val="100000"/>
              </a:lnSpc>
            </a:pPr>
            <a:r>
              <a:rPr lang="en-US" dirty="0"/>
              <a:t>We can easily add lots of servers and scale out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But such solution costs money</a:t>
            </a:r>
          </a:p>
          <a:p>
            <a:pPr>
              <a:lnSpc>
                <a:spcPct val="100000"/>
              </a:lnSpc>
            </a:pPr>
            <a:r>
              <a:rPr lang="en-US" dirty="0"/>
              <a:t>It is a better solution to design the software so that it can handle such load</a:t>
            </a:r>
          </a:p>
          <a:p>
            <a:pPr>
              <a:lnSpc>
                <a:spcPct val="100000"/>
              </a:lnSpc>
            </a:pPr>
            <a:r>
              <a:rPr lang="en-US" dirty="0"/>
              <a:t>There is one more concept we need to think about</a:t>
            </a:r>
          </a:p>
          <a:p>
            <a:pPr>
              <a:lnSpc>
                <a:spcPct val="100000"/>
              </a:lnSpc>
            </a:pPr>
            <a:r>
              <a:rPr lang="en-US" dirty="0"/>
              <a:t>Do we care about losing messages?</a:t>
            </a:r>
          </a:p>
          <a:p>
            <a:pPr>
              <a:lnSpc>
                <a:spcPct val="100000"/>
              </a:lnSpc>
            </a:pPr>
            <a:r>
              <a:rPr lang="en-US" dirty="0"/>
              <a:t>If we think about it – no. If a message is lost, a new one will be</a:t>
            </a:r>
            <a:br>
              <a:rPr lang="en-US" dirty="0"/>
            </a:br>
            <a:r>
              <a:rPr lang="en-US" dirty="0"/>
              <a:t>send in a couple of seconds…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Our system is quite tolerant for message lost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Of course, we are not talking about system-wide catastrophe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1 lost message out of 1000 is completely acceptable (99.9%)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But what about load?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33124365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254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The next requirement is about users</a:t>
            </a:r>
          </a:p>
          <a:p>
            <a:pPr>
              <a:lnSpc>
                <a:spcPct val="100000"/>
              </a:lnSpc>
            </a:pPr>
            <a:r>
              <a:rPr lang="en-US" dirty="0"/>
              <a:t>How many users will the system have?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Total of 2 000 000 users </a:t>
            </a:r>
          </a:p>
          <a:p>
            <a:pPr>
              <a:lnSpc>
                <a:spcPct val="100000"/>
              </a:lnSpc>
            </a:pPr>
            <a:r>
              <a:rPr lang="en-US" dirty="0"/>
              <a:t>How many concurrent users should we expect?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No more than 40 concurrent users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Users who are actively accessing the server</a:t>
            </a:r>
          </a:p>
          <a:p>
            <a:pPr>
              <a:lnSpc>
                <a:spcPct val="100000"/>
              </a:lnSpc>
            </a:pPr>
            <a:r>
              <a:rPr lang="en-US" dirty="0"/>
              <a:t>Total load calculated – 540 concurrent requests</a:t>
            </a:r>
          </a:p>
          <a:p>
            <a:pPr>
              <a:lnSpc>
                <a:spcPct val="100000"/>
              </a:lnSpc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users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52197373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255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Of course, the client expects 100% uptime</a:t>
            </a:r>
          </a:p>
          <a:p>
            <a:pPr>
              <a:lnSpc>
                <a:spcPct val="100000"/>
              </a:lnSpc>
            </a:pPr>
            <a:r>
              <a:rPr lang="en-US" dirty="0"/>
              <a:t>But that is not possible in even the most advanced data centers </a:t>
            </a:r>
          </a:p>
          <a:p>
            <a:pPr>
              <a:lnSpc>
                <a:spcPct val="100000"/>
              </a:lnSpc>
            </a:pPr>
            <a:r>
              <a:rPr lang="en-US" dirty="0"/>
              <a:t>There are a lot of factors and we do not have control over them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Hardware, virtualization, network, database servers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In such cases – make sure you communicate with the proper people</a:t>
            </a:r>
          </a:p>
          <a:p>
            <a:pPr>
              <a:lnSpc>
                <a:spcPct val="100000"/>
              </a:lnSpc>
            </a:pPr>
            <a:r>
              <a:rPr lang="en-US" dirty="0"/>
              <a:t>When talking with the client, you can define three levels of software SLA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Silver, Gold, Platinum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You decide the differences but the best one is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Fully stateless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Easily scaled out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Logging &amp; monitoring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We have live data here, so we choose the Platinum level</a:t>
            </a:r>
          </a:p>
          <a:p>
            <a:pPr>
              <a:lnSpc>
                <a:spcPct val="100000"/>
              </a:lnSpc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Service level agreement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83953256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256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Functional: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Receive status updates from IoT devices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Store the updates for future usage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Allow the users to query the updates</a:t>
            </a:r>
          </a:p>
          <a:p>
            <a:pPr>
              <a:lnSpc>
                <a:spcPct val="100000"/>
              </a:lnSpc>
            </a:pPr>
            <a:r>
              <a:rPr lang="en-US" dirty="0"/>
              <a:t>Non-functional: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Data volume: 54 GB annually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Load: 540 concurrent requests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Message loss: 0.1%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Total users: 2 000 000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SLA: Platinum level</a:t>
            </a:r>
          </a:p>
          <a:p>
            <a:pPr>
              <a:lnSpc>
                <a:spcPct val="100000"/>
              </a:lnSpc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Requirements conclusion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0985269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257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Modules are based on the requirements</a:t>
            </a:r>
          </a:p>
          <a:p>
            <a:pPr>
              <a:lnSpc>
                <a:spcPct val="100000"/>
              </a:lnSpc>
            </a:pPr>
            <a:r>
              <a:rPr lang="en-US" dirty="0"/>
              <a:t>We have two separate tasks working with separate entities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Receiving and storing status updates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Querying these status updates</a:t>
            </a:r>
          </a:p>
          <a:p>
            <a:pPr>
              <a:lnSpc>
                <a:spcPct val="100000"/>
              </a:lnSpc>
            </a:pPr>
            <a:r>
              <a:rPr lang="en-US" dirty="0"/>
              <a:t>We can distinguish two different modules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Receiver – to receive the messages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It will work on heavy load, so we need to make sure it will not have a thread starvation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Info Provider – to provide information to the end-users</a:t>
            </a:r>
          </a:p>
          <a:p>
            <a:pPr>
              <a:lnSpc>
                <a:spcPct val="100000"/>
              </a:lnSpc>
            </a:pPr>
            <a:r>
              <a:rPr lang="en-US" dirty="0"/>
              <a:t>But there is a question here…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Do we directly store the messages in a raw format?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Or do we validate them first?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Mapping baseline Modules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47696475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258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We ask the client, and the answer is: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There are 4 types of devices and formats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3 of them are JSON-based and one of them is a plain string (needs parsing)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Validation is required</a:t>
            </a:r>
          </a:p>
          <a:p>
            <a:pPr>
              <a:lnSpc>
                <a:spcPct val="100000"/>
              </a:lnSpc>
            </a:pPr>
            <a:r>
              <a:rPr lang="en-US" dirty="0"/>
              <a:t>We now know the receiver has the following tasks: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Receive the message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Validate the message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Parse the message and convert it to a unified format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Store the message</a:t>
            </a:r>
          </a:p>
          <a:p>
            <a:pPr>
              <a:lnSpc>
                <a:spcPct val="100000"/>
              </a:lnSpc>
            </a:pPr>
            <a:r>
              <a:rPr lang="en-US" dirty="0"/>
              <a:t>But the receiver is under heavy load, its request </a:t>
            </a:r>
            <a:br>
              <a:rPr lang="en-US" dirty="0"/>
            </a:br>
            <a:r>
              <a:rPr lang="en-US" dirty="0"/>
              <a:t>processing should be as fast as possible</a:t>
            </a:r>
          </a:p>
          <a:p>
            <a:pPr>
              <a:lnSpc>
                <a:spcPct val="100000"/>
              </a:lnSpc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Mapping baseline Modules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97579525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259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The parsing task is super important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It will make our data independent from its source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We will have easier queries for the dashboard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Having unified format is a good solution when data is from multiple sources</a:t>
            </a:r>
          </a:p>
          <a:p>
            <a:pPr>
              <a:lnSpc>
                <a:spcPct val="100000"/>
              </a:lnSpc>
            </a:pPr>
            <a:r>
              <a:rPr lang="en-US" dirty="0"/>
              <a:t>So, we decide to leave the receiver do just that – receive</a:t>
            </a:r>
          </a:p>
          <a:p>
            <a:pPr>
              <a:lnSpc>
                <a:spcPct val="100000"/>
              </a:lnSpc>
            </a:pPr>
            <a:r>
              <a:rPr lang="en-US" dirty="0"/>
              <a:t>For the other tasks – we need additional modules</a:t>
            </a:r>
          </a:p>
          <a:p>
            <a:pPr>
              <a:lnSpc>
                <a:spcPct val="100000"/>
              </a:lnSpc>
            </a:pPr>
            <a:r>
              <a:rPr lang="en-US" dirty="0"/>
              <a:t>We can add a Validation module to our architecture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But who should do the parsing? It is a good question…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Since validation and parsing always go hand in hand, we can do them in a single module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There is no justification to split the tasks in different modules for this scenario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Because they will require maintenance </a:t>
            </a:r>
          </a:p>
          <a:p>
            <a:pPr>
              <a:lnSpc>
                <a:spcPct val="100000"/>
              </a:lnSpc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Mapping baseline Modules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653990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Understanding the Business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The more business understanding you have, the more useful you will be </a:t>
            </a:r>
          </a:p>
          <a:p>
            <a:pPr>
              <a:lnSpc>
                <a:spcPct val="100000"/>
              </a:lnSpc>
            </a:pPr>
            <a:r>
              <a:rPr lang="en-US" dirty="0"/>
              <a:t>Cross-Domain Understanding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You know bits of the other roles in the team as well</a:t>
            </a:r>
          </a:p>
          <a:p>
            <a:pPr>
              <a:lnSpc>
                <a:spcPct val="100000"/>
              </a:lnSpc>
            </a:pPr>
            <a:r>
              <a:rPr lang="en-US" dirty="0"/>
              <a:t>Multiple Perspectives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You need to see the problem from everyone's point of view</a:t>
            </a:r>
          </a:p>
          <a:p>
            <a:pPr>
              <a:lnSpc>
                <a:spcPct val="100000"/>
              </a:lnSpc>
            </a:pPr>
            <a:r>
              <a:rPr lang="en-US" dirty="0"/>
              <a:t>People Skills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Just to make sure communication goes smoothly</a:t>
            </a:r>
          </a:p>
          <a:p>
            <a:pPr>
              <a:lnSpc>
                <a:spcPct val="100000"/>
              </a:lnSpc>
            </a:pPr>
            <a:r>
              <a:rPr lang="en-US" dirty="0"/>
              <a:t>Lifelong Learning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IT is moving super fast; you need to stay relevant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Required skills by everybody in the team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3259725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260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To summarize, we defined the following modules: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Receiver – receives messages and dispatches them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Handler – validates, parses and stores messages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Info Provider – gives us the option to query the messages</a:t>
            </a:r>
          </a:p>
          <a:p>
            <a:pPr>
              <a:lnSpc>
                <a:spcPct val="100000"/>
              </a:lnSpc>
            </a:pPr>
            <a:r>
              <a:rPr lang="en-US" dirty="0"/>
              <a:t>We can now add one more system-wide module: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Logging – the central logging service for all the other ones</a:t>
            </a:r>
          </a:p>
          <a:p>
            <a:pPr>
              <a:lnSpc>
                <a:spcPct val="100000"/>
              </a:lnSpc>
            </a:pPr>
            <a:r>
              <a:rPr lang="en-US" dirty="0"/>
              <a:t>Finally, we need a Data Store module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It should be shared between the Handler and the Info Provider</a:t>
            </a:r>
          </a:p>
          <a:p>
            <a:pPr>
              <a:lnSpc>
                <a:spcPct val="100000"/>
              </a:lnSpc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Mapping baseline Modules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59916306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261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Our service modules look like this: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What kind of messaging is the right one between each one of them?</a:t>
            </a:r>
          </a:p>
          <a:p>
            <a:pPr lvl="1"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Choosing messaging methods</a:t>
            </a:r>
            <a:endParaRPr lang="pt-BR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6D2125F-9E94-46D3-AA04-51486B3851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4376" y="2397992"/>
            <a:ext cx="5160071" cy="304621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06206991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262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Let us begin with the Receiver: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It receives messages from the IoT devices but how?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We ask the client for device specification and we see that the IoT </a:t>
            </a:r>
            <a:br>
              <a:rPr lang="en-US" dirty="0"/>
            </a:br>
            <a:r>
              <a:rPr lang="en-US" dirty="0"/>
              <a:t>devices use HTTP POST requests – REST API then</a:t>
            </a:r>
          </a:p>
          <a:p>
            <a:pPr>
              <a:lnSpc>
                <a:spcPct val="100000"/>
              </a:lnSpc>
            </a:pPr>
            <a:r>
              <a:rPr lang="en-US" dirty="0"/>
              <a:t>But here is the tricky part. How to send the data to the Handler?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It should be done as quickly as possible to relieve the load of the receiver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The obvious mechanism here is a message queue	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Provides us order of execution and reliability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If we use REST, we will block the working thread – it will be waiting for a response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Additionally, we will have to handle errors and glitches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Hurting the performance by a lot!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The fire and forget approach is perfect!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Choosing messaging methods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47404409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263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Popular queue options: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Self developed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Never developer your own message queue except in single-process applications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RabbitMQ 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General purpose message broker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Easy to setup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Easy to use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Kafka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Stream processing platform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Perfect for data-intensive applications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Very complex installation and setup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Choosing messaging methods</a:t>
            </a:r>
            <a:endParaRPr lang="pt-BR" dirty="0"/>
          </a:p>
        </p:txBody>
      </p:sp>
      <p:pic>
        <p:nvPicPr>
          <p:cNvPr id="1026" name="Picture 2" descr="Dabbling around Rabbit MQ persistence, durability &amp; message routing | by  Kousik Nath | Medium">
            <a:extLst>
              <a:ext uri="{FF2B5EF4-FFF2-40B4-BE49-F238E27FC236}">
                <a16:creationId xmlns:a16="http://schemas.microsoft.com/office/drawing/2014/main" id="{7C5476CE-A6FC-49A7-A4FC-B8CE73DD59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9454" y="3035704"/>
            <a:ext cx="2537957" cy="9451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Kafka Training in Brighton | Apache Kafka Training | FinTech Alliance">
            <a:extLst>
              <a:ext uri="{FF2B5EF4-FFF2-40B4-BE49-F238E27FC236}">
                <a16:creationId xmlns:a16="http://schemas.microsoft.com/office/drawing/2014/main" id="{432BC56B-6222-4F2F-A384-B882866A9F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9453" y="4441650"/>
            <a:ext cx="2537958" cy="12689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7351762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264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What about Info Provider?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That one is easy – the answer is lies within the end-user requirements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How are they using the system?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Via a web browser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And web browsers use HTTP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The Info Provider will implement a REST API for the end-users </a:t>
            </a:r>
          </a:p>
          <a:p>
            <a:pPr>
              <a:lnSpc>
                <a:spcPct val="100000"/>
              </a:lnSpc>
            </a:pPr>
            <a:r>
              <a:rPr lang="en-US" dirty="0"/>
              <a:t>Last, but not least – the Logging service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We have large amounts of records – REST API will hurt the performance a lot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We could use file polling, but this solution is not cloud compliant and it is hard to control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We can use a database or a queue. Which one is better?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In this situation – a queue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Just because the database will be used as a queue in this scenario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Choosing messaging methods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89473731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265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Choosing messaging methods</a:t>
            </a:r>
            <a:endParaRPr lang="pt-B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528C3F8-5252-4BC9-8A59-6AD763F4F3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7876" y="2097088"/>
            <a:ext cx="6416247" cy="366134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97946655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266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Our architecture is now ready!</a:t>
            </a:r>
          </a:p>
          <a:p>
            <a:pPr>
              <a:lnSpc>
                <a:spcPct val="100000"/>
              </a:lnSpc>
            </a:pPr>
            <a:r>
              <a:rPr lang="en-US" dirty="0"/>
              <a:t>Just make sure the client's IT support understands the queue mechanisms!</a:t>
            </a:r>
          </a:p>
          <a:p>
            <a:pPr>
              <a:lnSpc>
                <a:spcPct val="100000"/>
              </a:lnSpc>
            </a:pPr>
            <a:r>
              <a:rPr lang="en-US" dirty="0"/>
              <a:t>Our next task is to design the Logging service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It is super important, and it should be treated as a first-class citizen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Besides that – the other services need it</a:t>
            </a:r>
          </a:p>
          <a:p>
            <a:pPr>
              <a:lnSpc>
                <a:spcPct val="100000"/>
              </a:lnSpc>
            </a:pPr>
            <a:r>
              <a:rPr lang="en-US" dirty="0"/>
              <a:t>These are the steps: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Design the application type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Design the technology stack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Design the architecture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Designing the logging service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71334139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267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What are the tasks of the Logging service?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Read log records from the queue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Handle the log records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Save in log data store</a:t>
            </a:r>
          </a:p>
          <a:p>
            <a:pPr>
              <a:lnSpc>
                <a:spcPct val="100000"/>
              </a:lnSpc>
            </a:pPr>
            <a:r>
              <a:rPr lang="en-US" dirty="0"/>
              <a:t>The Logging service is not based on HTTP, so we do not need a web application</a:t>
            </a:r>
          </a:p>
          <a:p>
            <a:pPr>
              <a:lnSpc>
                <a:spcPct val="100000"/>
              </a:lnSpc>
            </a:pPr>
            <a:r>
              <a:rPr lang="en-US" dirty="0"/>
              <a:t>It is not a mobile or desktop application… But is it a console one?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Console is a good fit for long-running applications with limited UI</a:t>
            </a:r>
          </a:p>
          <a:p>
            <a:pPr>
              <a:lnSpc>
                <a:spcPct val="100000"/>
              </a:lnSpc>
            </a:pPr>
            <a:r>
              <a:rPr lang="en-US" dirty="0"/>
              <a:t>What about a service? Well, service is also a good fit</a:t>
            </a:r>
          </a:p>
          <a:p>
            <a:pPr>
              <a:lnSpc>
                <a:spcPct val="100000"/>
              </a:lnSpc>
            </a:pPr>
            <a:r>
              <a:rPr lang="en-US" dirty="0"/>
              <a:t>The choice is between a console or a service application</a:t>
            </a:r>
          </a:p>
          <a:p>
            <a:pPr>
              <a:lnSpc>
                <a:spcPct val="100000"/>
              </a:lnSpc>
            </a:pPr>
            <a:r>
              <a:rPr lang="en-US" dirty="0"/>
              <a:t>It depends on personal taste, so both are fine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Designing the logging service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79084351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268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Let us design the technology stack</a:t>
            </a:r>
          </a:p>
          <a:p>
            <a:pPr>
              <a:lnSpc>
                <a:spcPct val="100000"/>
              </a:lnSpc>
            </a:pPr>
            <a:r>
              <a:rPr lang="en-US" dirty="0"/>
              <a:t>Module's code and the data store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Access queue's API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Store data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All technologies provide a solution to these stacks, so we consider</a:t>
            </a:r>
            <a:br>
              <a:rPr lang="en-US" dirty="0"/>
            </a:br>
            <a:r>
              <a:rPr lang="en-US" dirty="0"/>
              <a:t>our developers' skills - .NET Core and SQL Server, for example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Any combination will work here – Java and MySQL, Python and PostgreSQL, etc.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For operations with lots of writes and less updates, we may consider a </a:t>
            </a:r>
            <a:br>
              <a:rPr lang="en-US" dirty="0"/>
            </a:br>
            <a:r>
              <a:rPr lang="en-US" dirty="0"/>
              <a:t>wide column or document database here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Designing the logging service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58903892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269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Let us design the service layers</a:t>
            </a:r>
          </a:p>
          <a:p>
            <a:pPr>
              <a:lnSpc>
                <a:spcPct val="100000"/>
              </a:lnSpc>
            </a:pPr>
            <a:r>
              <a:rPr lang="en-US" dirty="0"/>
              <a:t>Does the classical 3-tier architecture fit?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UI/Service interface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Business logic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Data access</a:t>
            </a:r>
          </a:p>
          <a:p>
            <a:pPr>
              <a:lnSpc>
                <a:spcPct val="100000"/>
              </a:lnSpc>
            </a:pPr>
            <a:r>
              <a:rPr lang="en-US" dirty="0"/>
              <a:t>It fits, but we do not have UI here, so let's change it a bit: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Polling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Business logic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Data access</a:t>
            </a:r>
          </a:p>
          <a:p>
            <a:pPr lvl="1">
              <a:lnSpc>
                <a:spcPct val="100000"/>
              </a:lnSpc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Designing the logging service</a:t>
            </a:r>
            <a:endParaRPr lang="pt-B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618511-4689-4BC4-BF0D-782D668545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4176" y="1712549"/>
            <a:ext cx="2463235" cy="270243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511084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A product/project owner</a:t>
            </a:r>
          </a:p>
          <a:p>
            <a:pPr>
              <a:lnSpc>
                <a:spcPct val="100000"/>
              </a:lnSpc>
            </a:pPr>
            <a:r>
              <a:rPr lang="en-US" dirty="0"/>
              <a:t>Responsible for functionality </a:t>
            </a:r>
          </a:p>
          <a:p>
            <a:pPr>
              <a:lnSpc>
                <a:spcPct val="100000"/>
              </a:lnSpc>
            </a:pPr>
            <a:r>
              <a:rPr lang="en-US" dirty="0"/>
              <a:t>Captures, consolidates, and communicates information </a:t>
            </a:r>
          </a:p>
          <a:p>
            <a:pPr>
              <a:lnSpc>
                <a:spcPct val="100000"/>
              </a:lnSpc>
            </a:pPr>
            <a:r>
              <a:rPr lang="en-US" dirty="0"/>
              <a:t>Constantly asks questions: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What do you mean?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How does this fit in with…?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Etc. </a:t>
            </a:r>
          </a:p>
          <a:p>
            <a:pPr>
              <a:lnSpc>
                <a:spcPct val="100000"/>
              </a:lnSpc>
            </a:pPr>
            <a:r>
              <a:rPr lang="en-US" dirty="0"/>
              <a:t>Identifies and resolves conflicts </a:t>
            </a:r>
          </a:p>
          <a:p>
            <a:pPr>
              <a:lnSpc>
                <a:spcPct val="100000"/>
              </a:lnSpc>
            </a:pPr>
            <a:r>
              <a:rPr lang="en-US" dirty="0"/>
              <a:t>Produces requirements specification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Responsibilities Of The Functional Analyst</a:t>
            </a:r>
          </a:p>
        </p:txBody>
      </p:sp>
    </p:spTree>
    <p:extLst>
      <p:ext uri="{BB962C8B-B14F-4D97-AF65-F5344CB8AC3E}">
        <p14:creationId xmlns:p14="http://schemas.microsoft.com/office/powerpoint/2010/main" val="8423203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270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We need to specify the responsibilities: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Polling – polls the queue every few seconds for new log records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Business logic – all new log records are sent here for validation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Data access – if everything is ok with the log records, this layer saves them to the database</a:t>
            </a:r>
          </a:p>
          <a:p>
            <a:pPr>
              <a:lnSpc>
                <a:spcPct val="100000"/>
              </a:lnSpc>
            </a:pPr>
            <a:r>
              <a:rPr lang="en-US" dirty="0"/>
              <a:t>Other developer instructions: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Use dependency injection – </a:t>
            </a:r>
            <a:r>
              <a:rPr lang="en-US" dirty="0" err="1"/>
              <a:t>Microsoft.Extensions.DependencyInjection</a:t>
            </a:r>
            <a:r>
              <a:rPr lang="en-US" dirty="0"/>
              <a:t> for our .NET case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Use ORM for data access – Entity Framework Core for our .NET case</a:t>
            </a:r>
          </a:p>
          <a:p>
            <a:pPr lvl="1">
              <a:lnSpc>
                <a:spcPct val="100000"/>
              </a:lnSpc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Designing the logging service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48106782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271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What are the tasks of the Receiver service?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Receives messages from the IoT devices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Sends messages to the queue for the Handler</a:t>
            </a:r>
          </a:p>
          <a:p>
            <a:pPr>
              <a:lnSpc>
                <a:spcPct val="100000"/>
              </a:lnSpc>
            </a:pPr>
            <a:r>
              <a:rPr lang="en-US" dirty="0"/>
              <a:t>What kind of application is this service? It is an easy one – web application</a:t>
            </a:r>
          </a:p>
          <a:p>
            <a:pPr>
              <a:lnSpc>
                <a:spcPct val="100000"/>
              </a:lnSpc>
            </a:pPr>
            <a:r>
              <a:rPr lang="en-US" dirty="0"/>
              <a:t>What is the technology stack?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If we chose .NET Core for the Logging service, we need a very good reason</a:t>
            </a:r>
            <a:br>
              <a:rPr lang="en-US" dirty="0"/>
            </a:br>
            <a:r>
              <a:rPr lang="en-US" dirty="0"/>
              <a:t>to use another stack as it can create a lot of headaches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The question here is - does .NET Core support REST API? 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Yes, it was built for that!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As a bonus point – we receive superb performance!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There is no reason to change the technology!</a:t>
            </a:r>
          </a:p>
          <a:p>
            <a:pPr>
              <a:lnSpc>
                <a:spcPct val="100000"/>
              </a:lnSpc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Designing the Receiver service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98507466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272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Let us design the service layers</a:t>
            </a:r>
          </a:p>
          <a:p>
            <a:pPr>
              <a:lnSpc>
                <a:spcPct val="100000"/>
              </a:lnSpc>
            </a:pPr>
            <a:r>
              <a:rPr lang="en-US" dirty="0"/>
              <a:t>Does the classical 3-tier architecture fit?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UI/Service interface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Business logic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Data access</a:t>
            </a:r>
          </a:p>
          <a:p>
            <a:pPr>
              <a:lnSpc>
                <a:spcPct val="100000"/>
              </a:lnSpc>
            </a:pPr>
            <a:r>
              <a:rPr lang="en-US" dirty="0"/>
              <a:t>It fits, but we do not have a data store, so let's change it a bit: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Service interface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Business logic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Queue handler</a:t>
            </a:r>
          </a:p>
          <a:p>
            <a:pPr>
              <a:lnSpc>
                <a:spcPct val="100000"/>
              </a:lnSpc>
            </a:pPr>
            <a:r>
              <a:rPr lang="en-US" dirty="0"/>
              <a:t>With these two examples you can see why the layered architecture </a:t>
            </a:r>
            <a:br>
              <a:rPr lang="en-US" dirty="0"/>
            </a:br>
            <a:r>
              <a:rPr lang="en-US" dirty="0"/>
              <a:t>is so flexible!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Just work with interface contracts and you are great!</a:t>
            </a:r>
          </a:p>
          <a:p>
            <a:pPr lvl="1">
              <a:lnSpc>
                <a:spcPct val="100000"/>
              </a:lnSpc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Designing the receiver service</a:t>
            </a:r>
            <a:endParaRPr lang="pt-BR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A73B0D4-630E-4C9C-8396-2E44DDF447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2057" y="1712550"/>
            <a:ext cx="2395354" cy="198199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0753397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273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There is one more thing here</a:t>
            </a:r>
          </a:p>
          <a:p>
            <a:pPr>
              <a:lnSpc>
                <a:spcPct val="100000"/>
              </a:lnSpc>
            </a:pPr>
            <a:r>
              <a:rPr lang="en-US" dirty="0"/>
              <a:t>We need a cross-cutting concern – logging!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It should receive logs from every single layer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Remember exception handling for the various separations?</a:t>
            </a:r>
          </a:p>
          <a:p>
            <a:pPr lvl="1">
              <a:lnSpc>
                <a:spcPct val="100000"/>
              </a:lnSpc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Designing the receiver service</a:t>
            </a:r>
            <a:endParaRPr lang="pt-BR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0E411EB-989F-4711-B77B-7302944F94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7031" y="3759272"/>
            <a:ext cx="3417937" cy="220741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9548967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274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Let us look back at our non-functional requirements for validation</a:t>
            </a:r>
          </a:p>
          <a:p>
            <a:pPr>
              <a:lnSpc>
                <a:spcPct val="100000"/>
              </a:lnSpc>
            </a:pPr>
            <a:r>
              <a:rPr lang="en-US" dirty="0"/>
              <a:t>Two of the non-functional requirements are relevant here</a:t>
            </a:r>
          </a:p>
          <a:p>
            <a:pPr>
              <a:lnSpc>
                <a:spcPct val="100000"/>
              </a:lnSpc>
            </a:pPr>
            <a:r>
              <a:rPr lang="en-US" dirty="0"/>
              <a:t>Load is 500 concurrent messages. Are we compliant?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Yes! Our service is stateless, simple, and easily scaled out in front of a load balancer</a:t>
            </a:r>
          </a:p>
          <a:p>
            <a:pPr>
              <a:lnSpc>
                <a:spcPct val="100000"/>
              </a:lnSpc>
            </a:pPr>
            <a:r>
              <a:rPr lang="en-US" dirty="0"/>
              <a:t>Message lost is 0.1%. Are we compliant?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Yes! Our service is super simple and uses a reliable REST API protocol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As a side note – for a better uptime, we should consider a cloud technology</a:t>
            </a:r>
          </a:p>
          <a:p>
            <a:pPr>
              <a:lnSpc>
                <a:spcPct val="100000"/>
              </a:lnSpc>
            </a:pPr>
            <a:r>
              <a:rPr lang="en-US" dirty="0"/>
              <a:t>This service is done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We can add additional developer instructions about</a:t>
            </a:r>
            <a:br>
              <a:rPr lang="en-US" dirty="0"/>
            </a:br>
            <a:r>
              <a:rPr lang="en-US" dirty="0"/>
              <a:t>library usage, for example</a:t>
            </a:r>
          </a:p>
          <a:p>
            <a:pPr lvl="1"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Designing the receiver service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62073264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275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What are the tasks of the Handler service?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Polls messages from a queue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Validates messages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Parses messages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Stores messages in data store</a:t>
            </a:r>
          </a:p>
          <a:p>
            <a:pPr>
              <a:lnSpc>
                <a:spcPct val="100000"/>
              </a:lnSpc>
            </a:pPr>
            <a:r>
              <a:rPr lang="en-US" dirty="0"/>
              <a:t>What is the application type?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No HTTP and UI are required</a:t>
            </a:r>
          </a:p>
          <a:p>
            <a:pPr>
              <a:lnSpc>
                <a:spcPct val="100000"/>
              </a:lnSpc>
            </a:pPr>
            <a:r>
              <a:rPr lang="en-US" dirty="0"/>
              <a:t>A good choice is a service application</a:t>
            </a:r>
          </a:p>
          <a:p>
            <a:pPr>
              <a:lnSpc>
                <a:spcPct val="100000"/>
              </a:lnSpc>
            </a:pPr>
            <a:r>
              <a:rPr lang="en-US" dirty="0"/>
              <a:t>There are no special requirements so we can use the same technologies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.NET Core and SQL Server in our example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Designing the Handler service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75177060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276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Let us design the service layers</a:t>
            </a:r>
          </a:p>
          <a:p>
            <a:pPr>
              <a:lnSpc>
                <a:spcPct val="100000"/>
              </a:lnSpc>
            </a:pPr>
            <a:r>
              <a:rPr lang="en-US" dirty="0"/>
              <a:t>As with the Logging service, we do not need a </a:t>
            </a:r>
            <a:br>
              <a:rPr lang="en-US" dirty="0"/>
            </a:br>
            <a:r>
              <a:rPr lang="en-US" dirty="0"/>
              <a:t>service interface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So, our first layer will be named Polling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Because it polls data from the queue</a:t>
            </a:r>
          </a:p>
          <a:p>
            <a:pPr>
              <a:lnSpc>
                <a:spcPct val="100000"/>
              </a:lnSpc>
            </a:pPr>
            <a:r>
              <a:rPr lang="en-US" dirty="0"/>
              <a:t>For the Business Logic layer, we can add a plugin</a:t>
            </a:r>
            <a:br>
              <a:rPr lang="en-US" dirty="0"/>
            </a:br>
            <a:r>
              <a:rPr lang="en-US" dirty="0"/>
              <a:t>mechanism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To easily add validation and parsing logic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If new devices with new formats are added in the future</a:t>
            </a:r>
          </a:p>
          <a:p>
            <a:pPr>
              <a:lnSpc>
                <a:spcPct val="100000"/>
              </a:lnSpc>
            </a:pPr>
            <a:r>
              <a:rPr lang="en-US" dirty="0"/>
              <a:t>Of course, we need a cross-cutting concern - logging	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Designing the Handler service</a:t>
            </a:r>
            <a:endParaRPr lang="pt-B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9E3517A-4462-4B09-8265-98770FE3C3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5091" y="1712549"/>
            <a:ext cx="2642320" cy="235331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61709337"/>
      </p:ext>
    </p:extLst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277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What are the tasks of the Info Provider service?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Allows end-users to query the data store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The service is responsible only for data retrieval (it does not display the data)</a:t>
            </a:r>
          </a:p>
          <a:p>
            <a:pPr>
              <a:lnSpc>
                <a:spcPct val="100000"/>
              </a:lnSpc>
            </a:pPr>
            <a:r>
              <a:rPr lang="en-US" dirty="0"/>
              <a:t>The application type is easy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 web application with REST API</a:t>
            </a:r>
          </a:p>
          <a:p>
            <a:pPr>
              <a:lnSpc>
                <a:spcPct val="100000"/>
              </a:lnSpc>
            </a:pPr>
            <a:r>
              <a:rPr lang="en-US" dirty="0"/>
              <a:t>There are no special requirements so we can use the same technologies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.NET Core in our example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Designing the Info provider service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95541540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278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Let us design the service layers</a:t>
            </a:r>
          </a:p>
          <a:p>
            <a:pPr>
              <a:lnSpc>
                <a:spcPct val="100000"/>
              </a:lnSpc>
            </a:pPr>
            <a:r>
              <a:rPr lang="en-US" dirty="0"/>
              <a:t>Does the classical 3-tier architecture fit?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UI/Service interface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Business logic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Data access</a:t>
            </a:r>
          </a:p>
          <a:p>
            <a:pPr>
              <a:lnSpc>
                <a:spcPct val="100000"/>
              </a:lnSpc>
            </a:pPr>
            <a:r>
              <a:rPr lang="en-US" dirty="0"/>
              <a:t>Yes, it fits perfectly, just add logging!</a:t>
            </a:r>
          </a:p>
          <a:p>
            <a:pPr>
              <a:lnSpc>
                <a:spcPct val="100000"/>
              </a:lnSpc>
            </a:pPr>
            <a:r>
              <a:rPr lang="en-US" dirty="0"/>
              <a:t>But that is not all, we need to design the API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We did not do it in the Receiver service, because the method</a:t>
            </a:r>
            <a:br>
              <a:rPr lang="en-US" dirty="0"/>
            </a:br>
            <a:r>
              <a:rPr lang="en-US" dirty="0"/>
              <a:t>was dictated by the devices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Designing the Info provider service</a:t>
            </a:r>
            <a:endParaRPr lang="pt-BR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E36386A-53B3-4E6B-B928-0F07D79631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2230" y="1712550"/>
            <a:ext cx="2875181" cy="255737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94454323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279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After discussing with the client, the end-users need the following: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Current status of their entire house and for specific devices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Past events for their entire house and for specific devices </a:t>
            </a:r>
          </a:p>
          <a:p>
            <a:pPr>
              <a:lnSpc>
                <a:spcPct val="100000"/>
              </a:lnSpc>
            </a:pPr>
            <a:r>
              <a:rPr lang="en-US" dirty="0"/>
              <a:t>Required functionality: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Get all the updates for a specific house’s devices for a given time range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Get the updates for a specific device for a given time range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Get the current status of all the devices in a specific house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Get the current status of a specific device</a:t>
            </a:r>
          </a:p>
          <a:p>
            <a:pPr>
              <a:lnSpc>
                <a:spcPct val="100000"/>
              </a:lnSpc>
            </a:pPr>
            <a:r>
              <a:rPr lang="en-US" dirty="0"/>
              <a:t>The three main factors for our API are: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Path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Status code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Content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Designing the Info provider service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009118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Precise communicators </a:t>
            </a:r>
          </a:p>
          <a:p>
            <a:pPr>
              <a:lnSpc>
                <a:spcPct val="100000"/>
              </a:lnSpc>
            </a:pPr>
            <a:r>
              <a:rPr lang="en-US" dirty="0"/>
              <a:t>Great attention to detail</a:t>
            </a:r>
          </a:p>
          <a:p>
            <a:pPr>
              <a:lnSpc>
                <a:spcPct val="100000"/>
              </a:lnSpc>
            </a:pPr>
            <a:r>
              <a:rPr lang="en-US" dirty="0"/>
              <a:t>Adept at dealing with differing opinions and conflicts</a:t>
            </a:r>
          </a:p>
          <a:p>
            <a:pPr>
              <a:lnSpc>
                <a:spcPct val="100000"/>
              </a:lnSpc>
            </a:pPr>
            <a:r>
              <a:rPr lang="en-US" dirty="0"/>
              <a:t>Know when detail is necessary and when not </a:t>
            </a:r>
          </a:p>
          <a:p>
            <a:pPr>
              <a:lnSpc>
                <a:spcPct val="100000"/>
              </a:lnSpc>
            </a:pPr>
            <a:r>
              <a:rPr lang="en-US" dirty="0"/>
              <a:t>Great relationship skills </a:t>
            </a:r>
          </a:p>
          <a:p>
            <a:pPr>
              <a:lnSpc>
                <a:spcPct val="100000"/>
              </a:lnSpc>
            </a:pPr>
            <a:r>
              <a:rPr lang="en-US" dirty="0"/>
              <a:t>Very good listener</a:t>
            </a:r>
          </a:p>
          <a:p>
            <a:pPr>
              <a:lnSpc>
                <a:spcPct val="100000"/>
              </a:lnSpc>
            </a:pPr>
            <a:r>
              <a:rPr lang="en-US" dirty="0"/>
              <a:t>Can create clear and precise documents </a:t>
            </a:r>
          </a:p>
          <a:p>
            <a:pPr>
              <a:lnSpc>
                <a:spcPct val="100000"/>
              </a:lnSpc>
            </a:pPr>
            <a:r>
              <a:rPr lang="en-US" dirty="0"/>
              <a:t>Skilled in using Office tools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Skills Of The Functional Analyst</a:t>
            </a:r>
          </a:p>
        </p:txBody>
      </p:sp>
    </p:spTree>
    <p:extLst>
      <p:ext uri="{BB962C8B-B14F-4D97-AF65-F5344CB8AC3E}">
        <p14:creationId xmlns:p14="http://schemas.microsoft.com/office/powerpoint/2010/main" val="2720451918"/>
      </p:ext>
    </p:extLst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280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A sample functionality will be: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Get all the </a:t>
            </a:r>
            <a:r>
              <a:rPr lang="en-US" b="1" dirty="0"/>
              <a:t>updates</a:t>
            </a:r>
            <a:r>
              <a:rPr lang="en-US" dirty="0"/>
              <a:t> for a specific </a:t>
            </a:r>
            <a:r>
              <a:rPr lang="en-US" b="1" dirty="0"/>
              <a:t>house</a:t>
            </a:r>
            <a:r>
              <a:rPr lang="en-US" dirty="0"/>
              <a:t>’s devices for a given </a:t>
            </a:r>
            <a:r>
              <a:rPr lang="en-US" b="1" dirty="0"/>
              <a:t>time range</a:t>
            </a:r>
          </a:p>
          <a:p>
            <a:pPr lvl="1">
              <a:lnSpc>
                <a:spcPct val="100000"/>
              </a:lnSpc>
            </a:pPr>
            <a:endParaRPr lang="en-US" b="1" dirty="0"/>
          </a:p>
          <a:p>
            <a:pPr lvl="1">
              <a:lnSpc>
                <a:spcPct val="100000"/>
              </a:lnSpc>
            </a:pPr>
            <a:endParaRPr lang="en-US" b="1" dirty="0"/>
          </a:p>
          <a:p>
            <a:pPr lvl="1">
              <a:lnSpc>
                <a:spcPct val="100000"/>
              </a:lnSpc>
            </a:pPr>
            <a:r>
              <a:rPr lang="en-US" dirty="0"/>
              <a:t>The time range is not part of the path because it is not an entity</a:t>
            </a:r>
          </a:p>
          <a:p>
            <a:pPr>
              <a:lnSpc>
                <a:spcPct val="100000"/>
              </a:lnSpc>
            </a:pPr>
            <a:r>
              <a:rPr lang="en-US" dirty="0"/>
              <a:t>The status codes should be: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200 OK, if the data is successfully returned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404 Not Found, if the </a:t>
            </a:r>
            <a:r>
              <a:rPr lang="en-US" i="1" dirty="0"/>
              <a:t>"</a:t>
            </a:r>
            <a:r>
              <a:rPr lang="en-US" i="1" dirty="0" err="1"/>
              <a:t>houseId</a:t>
            </a:r>
            <a:r>
              <a:rPr lang="en-US" i="1" dirty="0"/>
              <a:t>" </a:t>
            </a:r>
            <a:r>
              <a:rPr lang="en-US" dirty="0"/>
              <a:t>could not be found</a:t>
            </a:r>
          </a:p>
          <a:p>
            <a:pPr>
              <a:lnSpc>
                <a:spcPct val="100000"/>
              </a:lnSpc>
            </a:pPr>
            <a:r>
              <a:rPr lang="en-US" dirty="0"/>
              <a:t>The response content should contain all the necessary </a:t>
            </a:r>
            <a:br>
              <a:rPr lang="en-US" dirty="0"/>
            </a:br>
            <a:r>
              <a:rPr lang="en-US" dirty="0"/>
              <a:t>information for the clients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Designing the Info provider service</a:t>
            </a:r>
            <a:endParaRPr lang="pt-B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E0EB7F7-5F53-4AA2-93AD-4FD6B3520D70}"/>
              </a:ext>
            </a:extLst>
          </p:cNvPr>
          <p:cNvSpPr>
            <a:spLocks noGrp="1"/>
          </p:cNvSpPr>
          <p:nvPr/>
        </p:nvSpPr>
        <p:spPr>
          <a:xfrm>
            <a:off x="1141413" y="2685184"/>
            <a:ext cx="9235394" cy="495108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marL="0" indent="0" algn="l" defTabSz="1218072" rtl="0" eaLnBrk="1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lang="en-US" sz="2397" b="1" kern="1200" noProof="1" smtClean="0">
                <a:solidFill>
                  <a:schemeClr val="tx1"/>
                </a:solidFill>
                <a:effectLst/>
                <a:latin typeface="Consolas" pitchFamily="49" charset="0"/>
                <a:ea typeface="+mn-ea"/>
                <a:cs typeface="Consolas" pitchFamily="49" charset="0"/>
              </a:defRPr>
            </a:lvl1pPr>
            <a:lvl2pPr marL="989684" indent="-380648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2591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1627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0663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49699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8736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7772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6808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0" i="1" dirty="0"/>
              <a:t>GET /</a:t>
            </a:r>
            <a:r>
              <a:rPr lang="en-US" sz="1800" b="0" i="1" dirty="0" err="1"/>
              <a:t>api</a:t>
            </a:r>
            <a:r>
              <a:rPr lang="en-US" sz="1800" b="0" i="1" dirty="0"/>
              <a:t>/</a:t>
            </a:r>
            <a:r>
              <a:rPr lang="en-US" sz="1800" i="1" dirty="0"/>
              <a:t>house</a:t>
            </a:r>
            <a:r>
              <a:rPr lang="en-US" sz="1800" b="0" i="1" dirty="0"/>
              <a:t>/</a:t>
            </a:r>
            <a:r>
              <a:rPr lang="en-US" sz="1800" b="0" i="1" dirty="0" err="1"/>
              <a:t>houseId</a:t>
            </a:r>
            <a:r>
              <a:rPr lang="en-US" sz="1800" b="0" i="1" dirty="0"/>
              <a:t>/</a:t>
            </a:r>
            <a:r>
              <a:rPr lang="en-US" sz="1800" i="1" dirty="0"/>
              <a:t>devices</a:t>
            </a:r>
            <a:r>
              <a:rPr lang="en-US" sz="1800" b="0" i="1" dirty="0"/>
              <a:t>/</a:t>
            </a:r>
            <a:r>
              <a:rPr lang="en-US" sz="1800" i="1" dirty="0" err="1"/>
              <a:t>updates</a:t>
            </a:r>
            <a:r>
              <a:rPr lang="en-US" sz="1800" b="0" i="1" dirty="0" err="1"/>
              <a:t>?from</a:t>
            </a:r>
            <a:r>
              <a:rPr lang="en-US" sz="1800" b="0" i="1" dirty="0"/>
              <a:t>=</a:t>
            </a:r>
            <a:r>
              <a:rPr lang="en-US" sz="1800" b="0" i="1" dirty="0" err="1"/>
              <a:t>from&amp;to</a:t>
            </a:r>
            <a:r>
              <a:rPr lang="en-US" sz="1800" b="0" i="1" dirty="0"/>
              <a:t>=to</a:t>
            </a:r>
            <a:endParaRPr lang="en-GB" sz="1800" b="0" i="1" dirty="0"/>
          </a:p>
        </p:txBody>
      </p:sp>
    </p:spTree>
    <p:extLst>
      <p:ext uri="{BB962C8B-B14F-4D97-AF65-F5344CB8AC3E}">
        <p14:creationId xmlns:p14="http://schemas.microsoft.com/office/powerpoint/2010/main" val="3881364762"/>
      </p:ext>
    </p:extLst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281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Designing the Info provider service</a:t>
            </a:r>
            <a:endParaRPr lang="pt-B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86D1C5D-D60F-44FC-A084-88E22EF689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1128" y="2097088"/>
            <a:ext cx="9666568" cy="404919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8047328"/>
      </p:ext>
    </p:extLst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282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We need to write an architecture document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Background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Requirements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Overall architecture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Module drill down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Executive summary</a:t>
            </a:r>
          </a:p>
          <a:p>
            <a:pPr>
              <a:lnSpc>
                <a:spcPct val="100000"/>
              </a:lnSpc>
            </a:pPr>
            <a:r>
              <a:rPr lang="en-US" dirty="0"/>
              <a:t>There is one provided in this workshop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Contains everything we discussed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You may use it as a template, if you like</a:t>
            </a:r>
          </a:p>
          <a:p>
            <a:pPr>
              <a:lnSpc>
                <a:spcPct val="100000"/>
              </a:lnSpc>
            </a:pPr>
            <a:r>
              <a:rPr lang="en-US" dirty="0"/>
              <a:t>We are done with this project! Great job!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Writing the architecture document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33794874"/>
      </p:ext>
    </p:extLst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914400" y="2667000"/>
            <a:ext cx="10363200" cy="9037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what’s next?</a:t>
            </a:r>
          </a:p>
        </p:txBody>
      </p:sp>
    </p:spTree>
    <p:extLst>
      <p:ext uri="{BB962C8B-B14F-4D97-AF65-F5344CB8AC3E}">
        <p14:creationId xmlns:p14="http://schemas.microsoft.com/office/powerpoint/2010/main" val="1745724590"/>
      </p:ext>
    </p:extLst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284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We now know a lot of patterns</a:t>
            </a:r>
          </a:p>
          <a:p>
            <a:pPr>
              <a:lnSpc>
                <a:spcPct val="100000"/>
              </a:lnSpc>
            </a:pPr>
            <a:r>
              <a:rPr lang="en-US" dirty="0"/>
              <a:t>But the software development world is an ever-changing one</a:t>
            </a:r>
          </a:p>
          <a:p>
            <a:pPr>
              <a:lnSpc>
                <a:spcPct val="100000"/>
              </a:lnSpc>
            </a:pPr>
            <a:r>
              <a:rPr lang="en-US" dirty="0"/>
              <a:t>I am going to mention some other currently used patterns</a:t>
            </a:r>
          </a:p>
          <a:p>
            <a:pPr>
              <a:lnSpc>
                <a:spcPct val="100000"/>
              </a:lnSpc>
            </a:pPr>
            <a:r>
              <a:rPr lang="en-US" dirty="0"/>
              <a:t>You will not use them in every system but just keep them in mind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Use them when you think they will be relevant</a:t>
            </a:r>
          </a:p>
          <a:p>
            <a:pPr>
              <a:lnSpc>
                <a:spcPct val="100000"/>
              </a:lnSpc>
            </a:pPr>
            <a:r>
              <a:rPr lang="en-US" dirty="0"/>
              <a:t>Most of these patterns require a separate workshop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And I will do one in the future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This workshop covers a lot!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38232110"/>
      </p:ext>
    </p:extLst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285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The microservices pattern is quite popular today</a:t>
            </a:r>
          </a:p>
          <a:p>
            <a:pPr>
              <a:lnSpc>
                <a:spcPct val="100000"/>
              </a:lnSpc>
            </a:pPr>
            <a:r>
              <a:rPr lang="en-US" dirty="0"/>
              <a:t>Basically, microservices mean logically distributed data</a:t>
            </a:r>
          </a:p>
          <a:p>
            <a:pPr>
              <a:lnSpc>
                <a:spcPct val="100000"/>
              </a:lnSpc>
            </a:pPr>
            <a:r>
              <a:rPr lang="en-US" dirty="0"/>
              <a:t>It comes with a lot of challenges and technical difficulties</a:t>
            </a:r>
          </a:p>
          <a:p>
            <a:pPr>
              <a:lnSpc>
                <a:spcPct val="100000"/>
              </a:lnSpc>
            </a:pPr>
            <a:r>
              <a:rPr lang="en-US" dirty="0"/>
              <a:t>It is a huge trend but do not board that train in a hurry</a:t>
            </a:r>
          </a:p>
          <a:p>
            <a:pPr>
              <a:lnSpc>
                <a:spcPct val="100000"/>
              </a:lnSpc>
            </a:pPr>
            <a:r>
              <a:rPr lang="en-US" dirty="0"/>
              <a:t>The big companies use microservices because they need them</a:t>
            </a:r>
          </a:p>
          <a:p>
            <a:pPr>
              <a:lnSpc>
                <a:spcPct val="100000"/>
              </a:lnSpc>
            </a:pPr>
            <a:r>
              <a:rPr lang="en-US" dirty="0"/>
              <a:t>Consider various other solutions first</a:t>
            </a:r>
          </a:p>
          <a:p>
            <a:pPr>
              <a:lnSpc>
                <a:spcPct val="100000"/>
              </a:lnSpc>
            </a:pPr>
            <a:r>
              <a:rPr lang="en-US" dirty="0"/>
              <a:t>And the best approach is to start with a domain-driven designed</a:t>
            </a:r>
            <a:br>
              <a:rPr lang="en-US" dirty="0"/>
            </a:br>
            <a:r>
              <a:rPr lang="en-US" dirty="0"/>
              <a:t>solution and extract microservices later when you need them</a:t>
            </a:r>
          </a:p>
          <a:p>
            <a:pPr>
              <a:lnSpc>
                <a:spcPct val="100000"/>
              </a:lnSpc>
            </a:pPr>
            <a:r>
              <a:rPr lang="en-US" dirty="0"/>
              <a:t>There is a bonus video in this workshop about microservices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Microservices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9194866"/>
      </p:ext>
    </p:extLst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286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In monolithic architecture: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 single exception may crash the whole process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Updates impact all the components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Limited to one dev platform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Unoptimized compute resources </a:t>
            </a:r>
            <a:endParaRPr lang="bg-BG" dirty="0"/>
          </a:p>
          <a:p>
            <a:pPr>
              <a:lnSpc>
                <a:spcPct val="100000"/>
              </a:lnSpc>
            </a:pPr>
            <a:r>
              <a:rPr lang="en-US" dirty="0"/>
              <a:t>With microservices: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Each service runs in its own process and does not impact</a:t>
            </a:r>
            <a:br>
              <a:rPr lang="en-US" dirty="0"/>
            </a:br>
            <a:r>
              <a:rPr lang="en-US" dirty="0"/>
              <a:t>other services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Each service can be updated separately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Each service can be implemented using different </a:t>
            </a:r>
            <a:br>
              <a:rPr lang="en-US" dirty="0"/>
            </a:br>
            <a:r>
              <a:rPr lang="en-US" dirty="0"/>
              <a:t>platform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Each service can be optimized separately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Microservices</a:t>
            </a:r>
            <a:endParaRPr lang="pt-B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A36DF42-0ADB-4B1E-A25A-CFFAE75687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0041" y="1712549"/>
            <a:ext cx="3417370" cy="41336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54396306"/>
      </p:ext>
    </p:extLst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287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Additional complexity: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Complex monitoring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Complex architecture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Complex testing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Complex deployment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Complex data consistency </a:t>
            </a:r>
          </a:p>
          <a:p>
            <a:pPr>
              <a:lnSpc>
                <a:spcPct val="100000"/>
              </a:lnSpc>
            </a:pPr>
            <a:r>
              <a:rPr lang="en-US" dirty="0"/>
              <a:t>You need eventual consistency</a:t>
            </a:r>
            <a:br>
              <a:rPr lang="en-US" dirty="0"/>
            </a:br>
            <a:r>
              <a:rPr lang="en-US" dirty="0"/>
              <a:t>patterns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Like the Outbox pattern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There is a bonus video about it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Microservices</a:t>
            </a:r>
            <a:endParaRPr lang="pt-BR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2B2E596-1049-44BC-91A0-B19C666D60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8487" y="1712549"/>
            <a:ext cx="5348924" cy="3259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196739"/>
      </p:ext>
    </p:extLst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288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Instead of updating entities, you save the update event and what was changed </a:t>
            </a:r>
          </a:p>
          <a:p>
            <a:pPr>
              <a:lnSpc>
                <a:spcPct val="100000"/>
              </a:lnSpc>
            </a:pPr>
            <a:r>
              <a:rPr lang="en-US" dirty="0"/>
              <a:t>Pros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Tracing – you can track everything quite easily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Data Model – super simple, no complex entities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Performance – changing state is add a small record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Reporting – a lot of business reports require data history </a:t>
            </a:r>
          </a:p>
          <a:p>
            <a:pPr>
              <a:lnSpc>
                <a:spcPct val="100000"/>
              </a:lnSpc>
            </a:pPr>
            <a:r>
              <a:rPr lang="en-US" dirty="0"/>
              <a:t>Cons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No unified view of entities – it takes time to build some visualizations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Storage – a lot of storage is required for all the data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Event sourcing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26646036"/>
      </p:ext>
    </p:extLst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289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 marL="0" indent="0">
              <a:lnSpc>
                <a:spcPct val="100000"/>
              </a:lnSpc>
              <a:buNone/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Mostly implemented where data history matters </a:t>
            </a:r>
          </a:p>
          <a:p>
            <a:pPr>
              <a:lnSpc>
                <a:spcPct val="100000"/>
              </a:lnSpc>
            </a:pPr>
            <a:r>
              <a:rPr lang="en-US" dirty="0"/>
              <a:t>Think about your bank account statement – you see events, not entities</a:t>
            </a:r>
          </a:p>
          <a:p>
            <a:pPr>
              <a:lnSpc>
                <a:spcPct val="100000"/>
              </a:lnSpc>
            </a:pPr>
            <a:r>
              <a:rPr lang="en-US" dirty="0"/>
              <a:t>Learn more about event sourcing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hlinkClick r:id="rId2"/>
              </a:rPr>
              <a:t>https://martinfowler.com/eaaDev/EventSourcing.html</a:t>
            </a:r>
            <a:r>
              <a:rPr lang="en-US" dirty="0"/>
              <a:t> 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Event sourcing</a:t>
            </a:r>
            <a:endParaRPr lang="pt-B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81FF55-68C8-4162-9ABA-76B8844B69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9979" y="1782891"/>
            <a:ext cx="6348866" cy="26587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434386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Pros: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Key role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Lots of interactions</a:t>
            </a:r>
          </a:p>
          <a:p>
            <a:pPr>
              <a:lnSpc>
                <a:spcPct val="100000"/>
              </a:lnSpc>
            </a:pPr>
            <a:r>
              <a:rPr lang="en-US" dirty="0"/>
              <a:t>Cons: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Must work with bad user representatives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Can expect conflict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Will receive blame if functionality is missing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you want to be Functional Analyst</a:t>
            </a:r>
          </a:p>
        </p:txBody>
      </p:sp>
    </p:spTree>
    <p:extLst>
      <p:ext uri="{BB962C8B-B14F-4D97-AF65-F5344CB8AC3E}">
        <p14:creationId xmlns:p14="http://schemas.microsoft.com/office/powerpoint/2010/main" val="2073266943"/>
      </p:ext>
    </p:extLst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290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Stands for Command Query </a:t>
            </a:r>
            <a:br>
              <a:rPr lang="en-US" dirty="0"/>
            </a:br>
            <a:r>
              <a:rPr lang="en-US" dirty="0"/>
              <a:t>Responsibility Segregation</a:t>
            </a:r>
          </a:p>
          <a:p>
            <a:pPr>
              <a:lnSpc>
                <a:spcPct val="100000"/>
              </a:lnSpc>
            </a:pPr>
            <a:r>
              <a:rPr lang="en-US" dirty="0"/>
              <a:t>It means that we write data to </a:t>
            </a:r>
            <a:br>
              <a:rPr lang="en-US" dirty="0"/>
            </a:br>
            <a:r>
              <a:rPr lang="en-US" dirty="0"/>
              <a:t>one database</a:t>
            </a:r>
          </a:p>
          <a:p>
            <a:pPr>
              <a:lnSpc>
                <a:spcPct val="100000"/>
              </a:lnSpc>
            </a:pPr>
            <a:r>
              <a:rPr lang="en-US" dirty="0"/>
              <a:t>We read data from another</a:t>
            </a:r>
          </a:p>
          <a:p>
            <a:pPr>
              <a:lnSpc>
                <a:spcPct val="100000"/>
              </a:lnSpc>
            </a:pPr>
            <a:r>
              <a:rPr lang="en-US" dirty="0"/>
              <a:t>And there is a process to synchronize </a:t>
            </a:r>
            <a:br>
              <a:rPr lang="en-US" dirty="0"/>
            </a:br>
            <a:r>
              <a:rPr lang="en-US" dirty="0"/>
              <a:t>the two databases</a:t>
            </a:r>
          </a:p>
          <a:p>
            <a:pPr>
              <a:lnSpc>
                <a:spcPct val="100000"/>
              </a:lnSpc>
            </a:pPr>
            <a:r>
              <a:rPr lang="en-US" dirty="0"/>
              <a:t>Sounds strange at first, but it complements very well the </a:t>
            </a:r>
            <a:br>
              <a:rPr lang="en-US" dirty="0"/>
            </a:br>
            <a:r>
              <a:rPr lang="en-US" dirty="0"/>
              <a:t>Event Sourcing pattern</a:t>
            </a:r>
          </a:p>
          <a:p>
            <a:pPr>
              <a:lnSpc>
                <a:spcPct val="100000"/>
              </a:lnSpc>
            </a:pPr>
            <a:r>
              <a:rPr lang="en-US" dirty="0"/>
              <a:t>Useful with high frequency updates that require near </a:t>
            </a:r>
            <a:br>
              <a:rPr lang="en-US" dirty="0"/>
            </a:br>
            <a:r>
              <a:rPr lang="en-US" dirty="0"/>
              <a:t>real-time query capabilities for the price of complexity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CQRS</a:t>
            </a:r>
            <a:endParaRPr lang="pt-B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73DFFB8-894F-4BB9-B18D-406A0993E6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8275" y="1712549"/>
            <a:ext cx="4709136" cy="23286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95359350"/>
      </p:ext>
    </p:extLst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291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Another great pattern is using containers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Docker is the most popular approach</a:t>
            </a:r>
          </a:p>
          <a:p>
            <a:pPr>
              <a:lnSpc>
                <a:spcPct val="100000"/>
              </a:lnSpc>
            </a:pPr>
            <a:r>
              <a:rPr lang="en-US" dirty="0"/>
              <a:t>You wrap your application in a read-only image</a:t>
            </a:r>
          </a:p>
          <a:p>
            <a:pPr>
              <a:lnSpc>
                <a:spcPct val="100000"/>
              </a:lnSpc>
            </a:pPr>
            <a:r>
              <a:rPr lang="en-US" dirty="0"/>
              <a:t>It gives you environment consistency and easier deployment</a:t>
            </a:r>
          </a:p>
          <a:p>
            <a:pPr>
              <a:lnSpc>
                <a:spcPct val="100000"/>
              </a:lnSpc>
            </a:pPr>
            <a:r>
              <a:rPr lang="en-US" dirty="0"/>
              <a:t>Containers often need orchestration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Docker Swarm or Kubernetes are great tools </a:t>
            </a:r>
          </a:p>
          <a:p>
            <a:pPr>
              <a:lnSpc>
                <a:spcPct val="100000"/>
              </a:lnSpc>
            </a:pPr>
            <a:r>
              <a:rPr lang="en-US" dirty="0"/>
              <a:t>There is </a:t>
            </a:r>
            <a:r>
              <a:rPr lang="en-US"/>
              <a:t>a video </a:t>
            </a:r>
            <a:r>
              <a:rPr lang="en-US" dirty="0"/>
              <a:t>lecture about Docker 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Containers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59426071"/>
      </p:ext>
    </p:extLst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292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Emerged with the clouds</a:t>
            </a:r>
          </a:p>
          <a:p>
            <a:pPr>
              <a:lnSpc>
                <a:spcPct val="100000"/>
              </a:lnSpc>
            </a:pPr>
            <a:r>
              <a:rPr lang="en-US" dirty="0"/>
              <a:t>You may exclude the back-end development </a:t>
            </a:r>
          </a:p>
          <a:p>
            <a:pPr>
              <a:lnSpc>
                <a:spcPct val="100000"/>
              </a:lnSpc>
            </a:pPr>
            <a:r>
              <a:rPr lang="en-US" dirty="0"/>
              <a:t>And rely on deployed functions in the cloud</a:t>
            </a:r>
          </a:p>
          <a:p>
            <a:pPr>
              <a:lnSpc>
                <a:spcPct val="100000"/>
              </a:lnSpc>
            </a:pPr>
            <a:r>
              <a:rPr lang="en-US" dirty="0"/>
              <a:t>Allows easier scaling and implementation without an architecture</a:t>
            </a:r>
          </a:p>
          <a:p>
            <a:pPr>
              <a:lnSpc>
                <a:spcPct val="100000"/>
              </a:lnSpc>
            </a:pPr>
            <a:r>
              <a:rPr lang="en-US" dirty="0"/>
              <a:t>It is more difficult to debug</a:t>
            </a:r>
          </a:p>
          <a:p>
            <a:pPr>
              <a:lnSpc>
                <a:spcPct val="100000"/>
              </a:lnSpc>
            </a:pPr>
            <a:r>
              <a:rPr lang="en-US" dirty="0"/>
              <a:t>Azure Functions and AWS Lambda are great providers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Serverless computing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68035781"/>
      </p:ext>
    </p:extLst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293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Customer data should be protected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And should not be shared with external services or users</a:t>
            </a:r>
          </a:p>
          <a:p>
            <a:pPr>
              <a:lnSpc>
                <a:spcPct val="100000"/>
              </a:lnSpc>
            </a:pPr>
            <a:r>
              <a:rPr lang="en-US" dirty="0"/>
              <a:t>Sensitive data should be protected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Payment cards, for example</a:t>
            </a:r>
          </a:p>
          <a:p>
            <a:pPr>
              <a:lnSpc>
                <a:spcPct val="100000"/>
              </a:lnSpc>
            </a:pPr>
            <a:r>
              <a:rPr lang="en-US" dirty="0"/>
              <a:t>Anti-breach mechanisms</a:t>
            </a:r>
          </a:p>
          <a:p>
            <a:pPr>
              <a:lnSpc>
                <a:spcPct val="100000"/>
              </a:lnSpc>
            </a:pPr>
            <a:r>
              <a:rPr lang="en-US" dirty="0"/>
              <a:t>There are a lot of factors regarding security</a:t>
            </a:r>
          </a:p>
          <a:p>
            <a:pPr>
              <a:lnSpc>
                <a:spcPct val="100000"/>
              </a:lnSpc>
            </a:pPr>
            <a:r>
              <a:rPr lang="en-US" dirty="0"/>
              <a:t>It is a huge topic and I plan to create </a:t>
            </a:r>
            <a:r>
              <a:rPr lang="en-US"/>
              <a:t>a workshop for it </a:t>
            </a:r>
            <a:r>
              <a:rPr lang="en-US">
                <a:sym typeface="Wingdings" panose="05000000000000000000" pitchFamily="2" charset="2"/>
              </a:rPr>
              <a:t></a:t>
            </a: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Security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89554500"/>
      </p:ext>
    </p:extLst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294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We covered a lot!</a:t>
            </a:r>
          </a:p>
          <a:p>
            <a:pPr>
              <a:lnSpc>
                <a:spcPct val="100000"/>
              </a:lnSpc>
            </a:pPr>
            <a:r>
              <a:rPr lang="en-US" dirty="0"/>
              <a:t>But the topic is endless!</a:t>
            </a:r>
          </a:p>
          <a:p>
            <a:pPr>
              <a:lnSpc>
                <a:spcPct val="100000"/>
              </a:lnSpc>
            </a:pPr>
            <a:r>
              <a:rPr lang="en-US" dirty="0"/>
              <a:t>Google how to become a good software architect! </a:t>
            </a:r>
          </a:p>
          <a:p>
            <a:pPr>
              <a:lnSpc>
                <a:spcPct val="100000"/>
              </a:lnSpc>
            </a:pPr>
            <a:r>
              <a:rPr lang="en-US" dirty="0"/>
              <a:t>Improve yourself daily!</a:t>
            </a:r>
          </a:p>
          <a:p>
            <a:pPr>
              <a:lnSpc>
                <a:spcPct val="100000"/>
              </a:lnSpc>
            </a:pPr>
            <a:r>
              <a:rPr lang="en-US" dirty="0"/>
              <a:t>Work on your soft skills!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Excellent communication is as valuable as computer knowledge!</a:t>
            </a:r>
          </a:p>
          <a:p>
            <a:pPr>
              <a:lnSpc>
                <a:spcPct val="100000"/>
              </a:lnSpc>
            </a:pPr>
            <a:r>
              <a:rPr lang="en-US" dirty="0"/>
              <a:t>Keep in mind this field changes very quickly!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New design patterns come and go!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Frameworks are changing all the time!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New libraries are released every day!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The whole IT landscape is constantly evolving!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Learn by yourself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92259455"/>
      </p:ext>
    </p:extLst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914400" y="2667000"/>
            <a:ext cx="10363200" cy="9037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FINAL Lecture WORDS</a:t>
            </a:r>
          </a:p>
        </p:txBody>
      </p:sp>
    </p:spTree>
    <p:extLst>
      <p:ext uri="{BB962C8B-B14F-4D97-AF65-F5344CB8AC3E}">
        <p14:creationId xmlns:p14="http://schemas.microsoft.com/office/powerpoint/2010/main" val="2054220743"/>
      </p:ext>
    </p:extLst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296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Lab08 offers product development services </a:t>
            </a:r>
          </a:p>
          <a:p>
            <a:pPr>
              <a:lnSpc>
                <a:spcPct val="100000"/>
              </a:lnSpc>
            </a:pPr>
            <a:r>
              <a:rPr lang="en-US" dirty="0"/>
              <a:t>The company works with clients from the Scandinavian </a:t>
            </a:r>
            <a:br>
              <a:rPr lang="en-US" dirty="0"/>
            </a:br>
            <a:r>
              <a:rPr lang="en-US" dirty="0"/>
              <a:t>market, developing web </a:t>
            </a:r>
            <a:br>
              <a:rPr lang="en-US" dirty="0"/>
            </a:br>
            <a:r>
              <a:rPr lang="en-US" dirty="0"/>
              <a:t>platforms in various domains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Video-based user testing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Issuance and verification of digital credentials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Marketing through gamification and influencer-based social media marketing</a:t>
            </a:r>
          </a:p>
          <a:p>
            <a:pPr>
              <a:lnSpc>
                <a:spcPct val="100000"/>
              </a:lnSpc>
            </a:pPr>
            <a:r>
              <a:rPr lang="en-US" dirty="0"/>
              <a:t>When a Lab08 employee seeks development - the person can move on to a new </a:t>
            </a:r>
            <a:br>
              <a:rPr lang="en-US" dirty="0"/>
            </a:br>
            <a:r>
              <a:rPr lang="en-US" dirty="0"/>
              <a:t>product or domain within the company, being able to explore the product </a:t>
            </a:r>
            <a:br>
              <a:rPr lang="en-US" dirty="0"/>
            </a:br>
            <a:r>
              <a:rPr lang="en-US" dirty="0"/>
              <a:t>area in depth</a:t>
            </a:r>
          </a:p>
          <a:p>
            <a:pPr>
              <a:lnSpc>
                <a:spcPct val="100000"/>
              </a:lnSpc>
            </a:pPr>
            <a:r>
              <a:rPr lang="en-US" dirty="0"/>
              <a:t>Careers: </a:t>
            </a:r>
            <a:r>
              <a:rPr lang="en-US" dirty="0">
                <a:hlinkClick r:id="rId2"/>
              </a:rPr>
              <a:t>https://lab08.com/careers/</a:t>
            </a:r>
            <a:r>
              <a:rPr lang="en-US" dirty="0"/>
              <a:t> 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Exclusive workshop partner – lab08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FBEA79-35BE-4254-95DC-3B9DEB3D87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5661" y="1712549"/>
            <a:ext cx="2571750" cy="10858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924358184"/>
      </p:ext>
    </p:extLst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297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843177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Target – junior to regular programmers with 0 to 2 years practical work</a:t>
            </a:r>
          </a:p>
          <a:p>
            <a:pPr>
              <a:lnSpc>
                <a:spcPct val="100000"/>
              </a:lnSpc>
            </a:pPr>
            <a:r>
              <a:rPr lang="en-US" dirty="0"/>
              <a:t>Help with: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Becoming better software developers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Code improvement in terms of quality and logic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Career choices and advancement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Interview preparation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And more</a:t>
            </a:r>
          </a:p>
          <a:p>
            <a:pPr>
              <a:lnSpc>
                <a:spcPct val="100000"/>
              </a:lnSpc>
            </a:pPr>
            <a:r>
              <a:rPr lang="en-US" dirty="0"/>
              <a:t>Approach – private groups, exclusive lessons, live classes, one-on-one meetings</a:t>
            </a:r>
          </a:p>
          <a:p>
            <a:pPr>
              <a:lnSpc>
                <a:spcPct val="100000"/>
              </a:lnSpc>
            </a:pPr>
            <a:r>
              <a:rPr lang="en-US" dirty="0"/>
              <a:t>From 2021 – project mentorship – DDD, Microservices, CI/CD, Kubernetes, and more</a:t>
            </a:r>
          </a:p>
          <a:p>
            <a:pPr>
              <a:lnSpc>
                <a:spcPct val="100000"/>
              </a:lnSpc>
            </a:pPr>
            <a:r>
              <a:rPr lang="en-US" dirty="0"/>
              <a:t>More information on </a:t>
            </a:r>
            <a:r>
              <a:rPr lang="en-US" dirty="0" err="1"/>
              <a:t>Patreon</a:t>
            </a:r>
            <a:r>
              <a:rPr lang="en-US" dirty="0"/>
              <a:t>: </a:t>
            </a:r>
            <a:r>
              <a:rPr lang="en-GB" b="1" dirty="0">
                <a:hlinkClick r:id="rId2"/>
              </a:rPr>
              <a:t>https://www.patreon.com/ivaylokenov</a:t>
            </a:r>
            <a:endParaRPr lang="en-US" b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It Up Mentorship program ON </a:t>
            </a:r>
            <a:r>
              <a:rPr lang="en-US" dirty="0" err="1"/>
              <a:t>Patreon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6167622"/>
      </p:ext>
    </p:extLst>
  </p:cSld>
  <p:clrMapOvr>
    <a:masterClrMapping/>
  </p:clrMapOvr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298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summary</a:t>
            </a: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72F04D94-E0CD-4E0C-98CC-EDFE32C46A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731034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800" dirty="0"/>
              <a:t>About Code It Up</a:t>
            </a:r>
          </a:p>
          <a:p>
            <a:pPr>
              <a:lnSpc>
                <a:spcPct val="100000"/>
              </a:lnSpc>
            </a:pPr>
            <a:r>
              <a:rPr lang="en-US" sz="2800" dirty="0"/>
              <a:t>About This Workshop</a:t>
            </a:r>
          </a:p>
          <a:p>
            <a:pPr>
              <a:lnSpc>
                <a:spcPct val="100000"/>
              </a:lnSpc>
            </a:pPr>
            <a:r>
              <a:rPr lang="en-US" sz="2800" dirty="0"/>
              <a:t>Why Software Architecture</a:t>
            </a:r>
          </a:p>
          <a:p>
            <a:pPr>
              <a:lnSpc>
                <a:spcPct val="100000"/>
              </a:lnSpc>
            </a:pPr>
            <a:r>
              <a:rPr lang="en-US" sz="2800" dirty="0"/>
              <a:t>The Architect And The Team</a:t>
            </a:r>
          </a:p>
          <a:p>
            <a:pPr>
              <a:lnSpc>
                <a:spcPct val="100000"/>
              </a:lnSpc>
            </a:pPr>
            <a:r>
              <a:rPr lang="en-US" sz="2800" dirty="0"/>
              <a:t>What Makes A Great Architect</a:t>
            </a:r>
          </a:p>
          <a:p>
            <a:pPr>
              <a:lnSpc>
                <a:spcPct val="100000"/>
              </a:lnSpc>
            </a:pPr>
            <a:r>
              <a:rPr lang="en-US" sz="2800" dirty="0"/>
              <a:t>What Is Software Architecture?</a:t>
            </a:r>
          </a:p>
          <a:p>
            <a:pPr>
              <a:lnSpc>
                <a:spcPct val="100000"/>
              </a:lnSpc>
            </a:pPr>
            <a:r>
              <a:rPr lang="en-US" sz="2800" dirty="0"/>
              <a:t>Unified Modeling Language</a:t>
            </a:r>
          </a:p>
          <a:p>
            <a:pPr>
              <a:lnSpc>
                <a:spcPct val="100000"/>
              </a:lnSpc>
            </a:pPr>
            <a:r>
              <a:rPr lang="en-US" sz="2800" dirty="0"/>
              <a:t>Designing Solution Architectures</a:t>
            </a:r>
          </a:p>
          <a:p>
            <a:pPr>
              <a:lnSpc>
                <a:spcPct val="100000"/>
              </a:lnSpc>
            </a:pPr>
            <a:endParaRPr lang="en-US" sz="2800" dirty="0"/>
          </a:p>
          <a:p>
            <a:pPr>
              <a:lnSpc>
                <a:spcPct val="100000"/>
              </a:lnSpc>
            </a:pPr>
            <a:endParaRPr lang="en-US" sz="2800" dirty="0"/>
          </a:p>
          <a:p>
            <a:pPr>
              <a:lnSpc>
                <a:spcPct val="100000"/>
              </a:lnSpc>
            </a:pPr>
            <a:endParaRPr lang="en-US" sz="2800" dirty="0"/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4E13CFC9-70C4-4F87-8B09-6D536F98623F}"/>
              </a:ext>
            </a:extLst>
          </p:cNvPr>
          <p:cNvSpPr txBox="1">
            <a:spLocks/>
          </p:cNvSpPr>
          <p:nvPr/>
        </p:nvSpPr>
        <p:spPr>
          <a:xfrm>
            <a:off x="6094412" y="1731034"/>
            <a:ext cx="11696797" cy="54582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800" dirty="0"/>
              <a:t>Common Technology Stacks</a:t>
            </a:r>
          </a:p>
          <a:p>
            <a:pPr>
              <a:lnSpc>
                <a:spcPct val="100000"/>
              </a:lnSpc>
            </a:pPr>
            <a:r>
              <a:rPr lang="en-US" sz="2800" dirty="0"/>
              <a:t>Architecture Design Patterns</a:t>
            </a:r>
          </a:p>
          <a:p>
            <a:pPr>
              <a:lnSpc>
                <a:spcPct val="100000"/>
              </a:lnSpc>
            </a:pPr>
            <a:r>
              <a:rPr lang="en-US" sz="2800" dirty="0"/>
              <a:t>Choosing The Right Patterns</a:t>
            </a:r>
          </a:p>
          <a:p>
            <a:pPr>
              <a:lnSpc>
                <a:spcPct val="100000"/>
              </a:lnSpc>
            </a:pPr>
            <a:r>
              <a:rPr lang="en-US" sz="2800" dirty="0"/>
              <a:t>Architecture Quality Attributes</a:t>
            </a:r>
          </a:p>
          <a:p>
            <a:pPr>
              <a:lnSpc>
                <a:spcPct val="100000"/>
              </a:lnSpc>
            </a:pPr>
            <a:r>
              <a:rPr lang="en-US" sz="2800" dirty="0"/>
              <a:t>System-Wide Considerations</a:t>
            </a:r>
          </a:p>
          <a:p>
            <a:pPr>
              <a:lnSpc>
                <a:spcPct val="100000"/>
              </a:lnSpc>
            </a:pPr>
            <a:r>
              <a:rPr lang="en-US" sz="2800" dirty="0"/>
              <a:t>Deployment Considerations</a:t>
            </a:r>
          </a:p>
          <a:p>
            <a:pPr>
              <a:lnSpc>
                <a:spcPct val="100000"/>
              </a:lnSpc>
            </a:pPr>
            <a:r>
              <a:rPr lang="en-US" sz="2800" dirty="0"/>
              <a:t>The Architecture Document</a:t>
            </a:r>
          </a:p>
          <a:p>
            <a:pPr>
              <a:lnSpc>
                <a:spcPct val="100000"/>
              </a:lnSpc>
            </a:pPr>
            <a:r>
              <a:rPr lang="en-US" sz="2800" dirty="0"/>
              <a:t>Designing A Real-Life Solution</a:t>
            </a:r>
          </a:p>
        </p:txBody>
      </p:sp>
    </p:spTree>
    <p:extLst>
      <p:ext uri="{BB962C8B-B14F-4D97-AF65-F5344CB8AC3E}">
        <p14:creationId xmlns:p14="http://schemas.microsoft.com/office/powerpoint/2010/main" val="2699789595"/>
      </p:ext>
    </p:extLst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914400" y="2667000"/>
            <a:ext cx="10363200" cy="9037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Any Questions?</a:t>
            </a:r>
          </a:p>
        </p:txBody>
      </p:sp>
    </p:spTree>
    <p:extLst>
      <p:ext uri="{BB962C8B-B14F-4D97-AF65-F5344CB8AC3E}">
        <p14:creationId xmlns:p14="http://schemas.microsoft.com/office/powerpoint/2010/main" val="25756906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288759" y="2044187"/>
            <a:ext cx="11357916" cy="1476352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tx1"/>
                </a:solidFill>
              </a:rPr>
              <a:t>For questions if you watch the recording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736375" y="3345451"/>
            <a:ext cx="7910299" cy="1311301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Just Send Me A Message</a:t>
            </a:r>
          </a:p>
        </p:txBody>
      </p:sp>
      <p:sp>
        <p:nvSpPr>
          <p:cNvPr id="7" name="Subtitle 5">
            <a:extLst>
              <a:ext uri="{FF2B5EF4-FFF2-40B4-BE49-F238E27FC236}">
                <a16:creationId xmlns:a16="http://schemas.microsoft.com/office/drawing/2014/main" id="{0BDAA755-C4F6-4A8E-AD96-B2DFBCBF6CE3}"/>
              </a:ext>
            </a:extLst>
          </p:cNvPr>
          <p:cNvSpPr txBox="1">
            <a:spLocks/>
          </p:cNvSpPr>
          <p:nvPr/>
        </p:nvSpPr>
        <p:spPr>
          <a:xfrm>
            <a:off x="4026568" y="4227543"/>
            <a:ext cx="7620106" cy="59426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r" defTabSz="914400" rtl="0" eaLnBrk="1" latinLnBrk="0" hangingPunct="1">
              <a:lnSpc>
                <a:spcPct val="120000"/>
              </a:lnSpc>
              <a:spcBef>
                <a:spcPts val="0"/>
              </a:spcBef>
              <a:buSzPct val="125000"/>
              <a:buFont typeface="Arial" panose="020B0604020202020204" pitchFamily="34" charset="0"/>
              <a:buNone/>
              <a:defRPr sz="4000" kern="1200" cap="none" spc="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09493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18987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2848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437972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3047466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65696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4266453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4875947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>
                <a:solidFill>
                  <a:schemeClr val="tx1"/>
                </a:solidFill>
                <a:hlinkClick r:id="rId3"/>
              </a:rPr>
              <a:t>wewritesoftware@gmail.com</a:t>
            </a:r>
            <a:r>
              <a:rPr lang="en-US" sz="2400" b="1" dirty="0">
                <a:solidFill>
                  <a:schemeClr val="tx1"/>
                </a:solidFill>
              </a:rPr>
              <a:t> or Messenger</a:t>
            </a:r>
          </a:p>
        </p:txBody>
      </p:sp>
      <p:sp>
        <p:nvSpPr>
          <p:cNvPr id="8" name="Subtitle 5">
            <a:extLst>
              <a:ext uri="{FF2B5EF4-FFF2-40B4-BE49-F238E27FC236}">
                <a16:creationId xmlns:a16="http://schemas.microsoft.com/office/drawing/2014/main" id="{0AE9D959-BC19-4FF2-8797-53CEDFCE8398}"/>
              </a:ext>
            </a:extLst>
          </p:cNvPr>
          <p:cNvSpPr txBox="1">
            <a:spLocks/>
          </p:cNvSpPr>
          <p:nvPr/>
        </p:nvSpPr>
        <p:spPr>
          <a:xfrm>
            <a:off x="4026568" y="4802808"/>
            <a:ext cx="7620106" cy="59426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r" defTabSz="914400" rtl="0" eaLnBrk="1" latinLnBrk="0" hangingPunct="1">
              <a:lnSpc>
                <a:spcPct val="120000"/>
              </a:lnSpc>
              <a:spcBef>
                <a:spcPts val="0"/>
              </a:spcBef>
              <a:buSzPct val="125000"/>
              <a:buFont typeface="Arial" panose="020B0604020202020204" pitchFamily="34" charset="0"/>
              <a:buNone/>
              <a:defRPr sz="4000" kern="1200" cap="none" spc="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09493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18987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2848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437972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3047466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65696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4266453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4875947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dirty="0">
                <a:hlinkClick r:id="rId4"/>
              </a:rPr>
              <a:t>https://www.facebook.com/groups/codeitup/</a:t>
            </a:r>
            <a:endParaRPr lang="en-US" sz="2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89739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Leads and mentors developers </a:t>
            </a:r>
          </a:p>
          <a:p>
            <a:pPr>
              <a:lnSpc>
                <a:spcPct val="100000"/>
              </a:lnSpc>
            </a:pPr>
            <a:r>
              <a:rPr lang="en-US" dirty="0"/>
              <a:t>Assigns tasks to developers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Based on their skill level</a:t>
            </a:r>
          </a:p>
          <a:p>
            <a:pPr>
              <a:lnSpc>
                <a:spcPct val="100000"/>
              </a:lnSpc>
            </a:pPr>
            <a:r>
              <a:rPr lang="en-US" dirty="0"/>
              <a:t>Details and partitions work</a:t>
            </a:r>
          </a:p>
          <a:p>
            <a:pPr>
              <a:lnSpc>
                <a:spcPct val="100000"/>
              </a:lnSpc>
            </a:pPr>
            <a:r>
              <a:rPr lang="en-US" dirty="0"/>
              <a:t>Ensures that all developers are successful</a:t>
            </a:r>
          </a:p>
          <a:p>
            <a:pPr>
              <a:lnSpc>
                <a:spcPct val="100000"/>
              </a:lnSpc>
            </a:pPr>
            <a:r>
              <a:rPr lang="en-US" dirty="0"/>
              <a:t>It is not always an official role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Usually, it is the person who helps everyone else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Responsibilities Of The Lead Developer</a:t>
            </a:r>
          </a:p>
        </p:txBody>
      </p:sp>
    </p:spTree>
    <p:extLst>
      <p:ext uri="{BB962C8B-B14F-4D97-AF65-F5344CB8AC3E}">
        <p14:creationId xmlns:p14="http://schemas.microsoft.com/office/powerpoint/2010/main" val="1904727076"/>
      </p:ext>
    </p:extLst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2140849" y="1338132"/>
            <a:ext cx="10363200" cy="9037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Your Turn Now!</a:t>
            </a:r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9B518A89-2683-4EFF-86E4-874CADEA4487}"/>
              </a:ext>
            </a:extLst>
          </p:cNvPr>
          <p:cNvSpPr txBox="1">
            <a:spLocks/>
          </p:cNvSpPr>
          <p:nvPr/>
        </p:nvSpPr>
        <p:spPr>
          <a:xfrm>
            <a:off x="2140849" y="1789982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/>
              <a:t>Download the resources from here and start the book:</a:t>
            </a:r>
            <a:br>
              <a:rPr lang="en-US" sz="2000" dirty="0"/>
            </a:br>
            <a:br>
              <a:rPr lang="en-US" sz="2000" dirty="0"/>
            </a:br>
            <a:r>
              <a:rPr lang="en-US" sz="2000" b="1" dirty="0">
                <a:solidFill>
                  <a:schemeClr val="tx1"/>
                </a:solidFill>
                <a:hlinkClick r:id="rId2"/>
              </a:rPr>
              <a:t>https://bit.ly/software-architectures</a:t>
            </a:r>
            <a:r>
              <a:rPr lang="en-US" sz="2000" b="1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5" name="Subtitle 5">
            <a:extLst>
              <a:ext uri="{FF2B5EF4-FFF2-40B4-BE49-F238E27FC236}">
                <a16:creationId xmlns:a16="http://schemas.microsoft.com/office/drawing/2014/main" id="{639818EA-79B2-49A6-97DD-D51ADA1A56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40850" y="4476420"/>
            <a:ext cx="8158182" cy="163562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Use the Facebook group for questions after the event:</a:t>
            </a:r>
          </a:p>
          <a:p>
            <a:r>
              <a:rPr lang="en-GB" dirty="0">
                <a:hlinkClick r:id="rId3"/>
              </a:rPr>
              <a:t>https://www.facebook.com/groups/codeitup/</a:t>
            </a:r>
            <a:endParaRPr lang="en-US" b="1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AC2D1D1C-3243-4FCE-86D5-0275EAA667F6}"/>
              </a:ext>
            </a:extLst>
          </p:cNvPr>
          <p:cNvSpPr txBox="1">
            <a:spLocks/>
          </p:cNvSpPr>
          <p:nvPr/>
        </p:nvSpPr>
        <p:spPr>
          <a:xfrm>
            <a:off x="2140850" y="3429000"/>
            <a:ext cx="7910299" cy="13113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000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Ask questions on sli.do:</a:t>
            </a:r>
          </a:p>
          <a:p>
            <a:r>
              <a:rPr lang="en-US" dirty="0">
                <a:solidFill>
                  <a:schemeClr val="tx1"/>
                </a:solidFill>
                <a:hlinkClick r:id="rId4"/>
              </a:rPr>
              <a:t>https://sli.do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b="1" dirty="0">
                <a:solidFill>
                  <a:schemeClr val="tx1"/>
                </a:solidFill>
              </a:rPr>
              <a:t>#</a:t>
            </a:r>
            <a:r>
              <a:rPr lang="en-GB" b="1" dirty="0" err="1">
                <a:solidFill>
                  <a:schemeClr val="tx1"/>
                </a:solidFill>
              </a:rPr>
              <a:t>softarch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08776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Awesome programming skills</a:t>
            </a:r>
          </a:p>
          <a:p>
            <a:pPr>
              <a:lnSpc>
                <a:spcPct val="100000"/>
              </a:lnSpc>
            </a:pPr>
            <a:r>
              <a:rPr lang="en-US" dirty="0"/>
              <a:t>Willing to mentor and be value-driven</a:t>
            </a:r>
          </a:p>
          <a:p>
            <a:pPr>
              <a:lnSpc>
                <a:spcPct val="100000"/>
              </a:lnSpc>
            </a:pPr>
            <a:r>
              <a:rPr lang="en-US" dirty="0"/>
              <a:t>Grows out of the Developer role </a:t>
            </a:r>
          </a:p>
          <a:p>
            <a:pPr>
              <a:lnSpc>
                <a:spcPct val="100000"/>
              </a:lnSpc>
            </a:pPr>
            <a:r>
              <a:rPr lang="en-US" dirty="0"/>
              <a:t>Requires great relationship with Architect </a:t>
            </a:r>
          </a:p>
          <a:p>
            <a:pPr>
              <a:lnSpc>
                <a:spcPct val="100000"/>
              </a:lnSpc>
            </a:pPr>
            <a:r>
              <a:rPr lang="en-US" dirty="0"/>
              <a:t>Wide knowledge of libraries/tools/techniques </a:t>
            </a:r>
          </a:p>
          <a:p>
            <a:pPr>
              <a:lnSpc>
                <a:spcPct val="100000"/>
              </a:lnSpc>
            </a:pPr>
            <a:r>
              <a:rPr lang="en-US" dirty="0"/>
              <a:t>Adept at creating technical specifications </a:t>
            </a:r>
          </a:p>
          <a:p>
            <a:pPr>
              <a:lnSpc>
                <a:spcPct val="100000"/>
              </a:lnSpc>
            </a:pPr>
            <a:r>
              <a:rPr lang="en-US" dirty="0"/>
              <a:t>Adept at build &amp; configuration management </a:t>
            </a:r>
          </a:p>
          <a:p>
            <a:pPr>
              <a:lnSpc>
                <a:spcPct val="100000"/>
              </a:lnSpc>
            </a:pPr>
            <a:r>
              <a:rPr lang="en-US" dirty="0"/>
              <a:t>Adept at debugging, post-mortem log inspection, etc. </a:t>
            </a:r>
          </a:p>
          <a:p>
            <a:pPr>
              <a:lnSpc>
                <a:spcPct val="100000"/>
              </a:lnSpc>
            </a:pPr>
            <a:r>
              <a:rPr lang="en-US" dirty="0"/>
              <a:t>Can create own tools if needed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Skills Of The Lead Developer</a:t>
            </a:r>
          </a:p>
        </p:txBody>
      </p:sp>
    </p:spTree>
    <p:extLst>
      <p:ext uri="{BB962C8B-B14F-4D97-AF65-F5344CB8AC3E}">
        <p14:creationId xmlns:p14="http://schemas.microsoft.com/office/powerpoint/2010/main" val="21409357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Pros: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Lead-in to a Solution Architect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Involves coding (optional, not necessary, but suggested)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Can pick &amp; choose cool tasks</a:t>
            </a:r>
          </a:p>
          <a:p>
            <a:pPr>
              <a:lnSpc>
                <a:spcPct val="100000"/>
              </a:lnSpc>
            </a:pPr>
            <a:r>
              <a:rPr lang="en-US" dirty="0"/>
              <a:t>Cons: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Can get squeezed between the Solution Architect and the Developers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Lifelong learning required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Turns into a Developer if the Project Management is weak 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Loses motivation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Team might be too small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Vulnerable to offshoring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you want to be Lead Developer</a:t>
            </a:r>
          </a:p>
        </p:txBody>
      </p:sp>
    </p:spTree>
    <p:extLst>
      <p:ext uri="{BB962C8B-B14F-4D97-AF65-F5344CB8AC3E}">
        <p14:creationId xmlns:p14="http://schemas.microsoft.com/office/powerpoint/2010/main" val="39146073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Massive responsibility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Functional understanding, technical knowledge and leadership skills</a:t>
            </a:r>
          </a:p>
          <a:p>
            <a:pPr>
              <a:lnSpc>
                <a:spcPct val="100000"/>
              </a:lnSpc>
            </a:pPr>
            <a:r>
              <a:rPr lang="en-US" dirty="0"/>
              <a:t>Responsible for the technology stack</a:t>
            </a:r>
          </a:p>
          <a:p>
            <a:pPr>
              <a:lnSpc>
                <a:spcPct val="100000"/>
              </a:lnSpc>
            </a:pPr>
            <a:r>
              <a:rPr lang="en-US" dirty="0"/>
              <a:t>Converts functional requirements to a technical architecture </a:t>
            </a:r>
          </a:p>
          <a:p>
            <a:pPr>
              <a:lnSpc>
                <a:spcPct val="100000"/>
              </a:lnSpc>
            </a:pPr>
            <a:r>
              <a:rPr lang="en-US" dirty="0"/>
              <a:t>Carefully balances patterns/requirements/elegance/concepts </a:t>
            </a:r>
          </a:p>
          <a:p>
            <a:pPr>
              <a:lnSpc>
                <a:spcPct val="100000"/>
              </a:lnSpc>
            </a:pPr>
            <a:r>
              <a:rPr lang="en-US" dirty="0"/>
              <a:t>Researches key technologies </a:t>
            </a:r>
          </a:p>
          <a:p>
            <a:pPr>
              <a:lnSpc>
                <a:spcPct val="100000"/>
              </a:lnSpc>
            </a:pPr>
            <a:r>
              <a:rPr lang="en-US" dirty="0"/>
              <a:t>Has deep understanding of design and architectural patterns </a:t>
            </a:r>
          </a:p>
          <a:p>
            <a:pPr>
              <a:lnSpc>
                <a:spcPct val="100000"/>
              </a:lnSpc>
            </a:pPr>
            <a:r>
              <a:rPr lang="en-US" dirty="0"/>
              <a:t>Motivates and guides development team </a:t>
            </a:r>
          </a:p>
          <a:p>
            <a:pPr>
              <a:lnSpc>
                <a:spcPct val="100000"/>
              </a:lnSpc>
            </a:pPr>
            <a:r>
              <a:rPr lang="en-US" dirty="0"/>
              <a:t>Ensures that the Lead Developer is successful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Responsibilities Of The Solution Architect</a:t>
            </a:r>
          </a:p>
        </p:txBody>
      </p:sp>
    </p:spTree>
    <p:extLst>
      <p:ext uri="{BB962C8B-B14F-4D97-AF65-F5344CB8AC3E}">
        <p14:creationId xmlns:p14="http://schemas.microsoft.com/office/powerpoint/2010/main" val="25076189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Grows out of Lead Developer role </a:t>
            </a:r>
          </a:p>
          <a:p>
            <a:pPr>
              <a:lnSpc>
                <a:spcPct val="100000"/>
              </a:lnSpc>
            </a:pPr>
            <a:r>
              <a:rPr lang="en-US" dirty="0"/>
              <a:t>Requires great relationship with Lead Developer </a:t>
            </a:r>
          </a:p>
          <a:p>
            <a:pPr>
              <a:lnSpc>
                <a:spcPct val="100000"/>
              </a:lnSpc>
            </a:pPr>
            <a:r>
              <a:rPr lang="en-US" dirty="0"/>
              <a:t>Always maintains helicopter view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It is not bad to help with code, but there is another role for that</a:t>
            </a:r>
          </a:p>
          <a:p>
            <a:pPr>
              <a:lnSpc>
                <a:spcPct val="100000"/>
              </a:lnSpc>
            </a:pPr>
            <a:r>
              <a:rPr lang="en-US" dirty="0"/>
              <a:t>Deep understanding of design patterns </a:t>
            </a:r>
          </a:p>
          <a:p>
            <a:pPr>
              <a:lnSpc>
                <a:spcPct val="100000"/>
              </a:lnSpc>
            </a:pPr>
            <a:r>
              <a:rPr lang="en-US" dirty="0"/>
              <a:t>Fluent in UML or other design tools </a:t>
            </a:r>
          </a:p>
          <a:p>
            <a:pPr>
              <a:lnSpc>
                <a:spcPct val="100000"/>
              </a:lnSpc>
            </a:pPr>
            <a:r>
              <a:rPr lang="en-US" dirty="0"/>
              <a:t>Experience with tools &amp; code generators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Skills Of The Solution Architect</a:t>
            </a:r>
          </a:p>
        </p:txBody>
      </p:sp>
    </p:spTree>
    <p:extLst>
      <p:ext uri="{BB962C8B-B14F-4D97-AF65-F5344CB8AC3E}">
        <p14:creationId xmlns:p14="http://schemas.microsoft.com/office/powerpoint/2010/main" val="5425786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Pros: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High value position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Great salary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Visible role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Lots of interactions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Safe from outsourcing</a:t>
            </a:r>
          </a:p>
          <a:p>
            <a:pPr>
              <a:lnSpc>
                <a:spcPct val="100000"/>
              </a:lnSpc>
            </a:pPr>
            <a:r>
              <a:rPr lang="en-US" dirty="0"/>
              <a:t>Cons: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Difficult to stay up to date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Difficult to get right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Can receive bad requirements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First in line to receive blame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you want to be Solution Architect</a:t>
            </a:r>
          </a:p>
        </p:txBody>
      </p:sp>
    </p:spTree>
    <p:extLst>
      <p:ext uri="{BB962C8B-B14F-4D97-AF65-F5344CB8AC3E}">
        <p14:creationId xmlns:p14="http://schemas.microsoft.com/office/powerpoint/2010/main" val="332591539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Infrastructure Architects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Design the infrastructure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Servers, VMs, network, storage, etc.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Familiar with requirements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Promoted from Infrastructure Expert</a:t>
            </a:r>
          </a:p>
          <a:p>
            <a:pPr>
              <a:lnSpc>
                <a:spcPct val="100000"/>
              </a:lnSpc>
            </a:pPr>
            <a:r>
              <a:rPr lang="en-US" dirty="0"/>
              <a:t>Solution/Software/System Architect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Responsible for the architecture of the software</a:t>
            </a:r>
          </a:p>
          <a:p>
            <a:pPr>
              <a:lnSpc>
                <a:spcPct val="100000"/>
              </a:lnSpc>
            </a:pPr>
            <a:r>
              <a:rPr lang="en-US" dirty="0"/>
              <a:t>Enterprise Architect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Works with top level management - CEO, CIO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Streamlines the IT to support the business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No development-oriented tasks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Promoted from Senior Solution Architect / Project Manager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architects in the IT world</a:t>
            </a:r>
          </a:p>
        </p:txBody>
      </p:sp>
    </p:spTree>
    <p:extLst>
      <p:ext uri="{BB962C8B-B14F-4D97-AF65-F5344CB8AC3E}">
        <p14:creationId xmlns:p14="http://schemas.microsoft.com/office/powerpoint/2010/main" val="351838327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We've looked at software development team roles in an ideal world</a:t>
            </a:r>
          </a:p>
          <a:p>
            <a:pPr>
              <a:lnSpc>
                <a:spcPct val="100000"/>
              </a:lnSpc>
            </a:pPr>
            <a:r>
              <a:rPr lang="en-US" dirty="0"/>
              <a:t>Real-life is not exactly like that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Missing roles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Individuals with conflicting roles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Disempowered roles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Other inconsistencies</a:t>
            </a:r>
          </a:p>
          <a:p>
            <a:pPr>
              <a:lnSpc>
                <a:spcPct val="100000"/>
              </a:lnSpc>
            </a:pPr>
            <a:r>
              <a:rPr lang="en-US" dirty="0"/>
              <a:t>The organization itself might lack the understanding of how developer teams </a:t>
            </a:r>
            <a:br>
              <a:rPr lang="en-US" dirty="0"/>
            </a:br>
            <a:r>
              <a:rPr lang="en-US" dirty="0"/>
              <a:t>are supposed to function</a:t>
            </a:r>
          </a:p>
          <a:p>
            <a:pPr>
              <a:lnSpc>
                <a:spcPct val="100000"/>
              </a:lnSpc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Ideal world vs real-life</a:t>
            </a:r>
          </a:p>
        </p:txBody>
      </p:sp>
    </p:spTree>
    <p:extLst>
      <p:ext uri="{BB962C8B-B14F-4D97-AF65-F5344CB8AC3E}">
        <p14:creationId xmlns:p14="http://schemas.microsoft.com/office/powerpoint/2010/main" val="216544688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Organizational chart example 1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40BBADB-5C4A-434C-BB9A-32BCFD497A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0895" y="2097088"/>
            <a:ext cx="6690210" cy="373953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0326354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Organizational chart example 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CB03D5-5BFD-4AF8-AEBA-633C7328E2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6440" y="2097088"/>
            <a:ext cx="6795943" cy="348272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055006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288759" y="2044187"/>
            <a:ext cx="11357916" cy="1476352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tx1"/>
                </a:solidFill>
              </a:rPr>
              <a:t>For Lengthy discussions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736375" y="3345451"/>
            <a:ext cx="7910299" cy="1311301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Use The Facebook Group</a:t>
            </a:r>
          </a:p>
        </p:txBody>
      </p:sp>
      <p:sp>
        <p:nvSpPr>
          <p:cNvPr id="8" name="Subtitle 5">
            <a:extLst>
              <a:ext uri="{FF2B5EF4-FFF2-40B4-BE49-F238E27FC236}">
                <a16:creationId xmlns:a16="http://schemas.microsoft.com/office/drawing/2014/main" id="{0AE9D959-BC19-4FF2-8797-53CEDFCE8398}"/>
              </a:ext>
            </a:extLst>
          </p:cNvPr>
          <p:cNvSpPr txBox="1">
            <a:spLocks/>
          </p:cNvSpPr>
          <p:nvPr/>
        </p:nvSpPr>
        <p:spPr>
          <a:xfrm>
            <a:off x="4026568" y="4359622"/>
            <a:ext cx="7620106" cy="59426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r" defTabSz="914400" rtl="0" eaLnBrk="1" latinLnBrk="0" hangingPunct="1">
              <a:lnSpc>
                <a:spcPct val="120000"/>
              </a:lnSpc>
              <a:spcBef>
                <a:spcPts val="0"/>
              </a:spcBef>
              <a:buSzPct val="125000"/>
              <a:buFont typeface="Arial" panose="020B0604020202020204" pitchFamily="34" charset="0"/>
              <a:buNone/>
              <a:defRPr sz="4000" kern="1200" cap="none" spc="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09493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18987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2848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437972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3047466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65696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4266453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4875947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dirty="0">
                <a:hlinkClick r:id="rId3"/>
              </a:rPr>
              <a:t>https://www.facebook.com/groups/codeitup/</a:t>
            </a:r>
            <a:endParaRPr lang="en-US" sz="2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620036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Organizational chart example 3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A81EFB6-C63C-46A6-883A-A70CE9FB01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9633" y="2097088"/>
            <a:ext cx="7912734" cy="349091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8368646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From Senior Developer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Usually in small companies</a:t>
            </a:r>
          </a:p>
          <a:p>
            <a:pPr>
              <a:lnSpc>
                <a:spcPct val="100000"/>
              </a:lnSpc>
            </a:pPr>
            <a:r>
              <a:rPr lang="en-US" dirty="0"/>
              <a:t>From Team Leader / Lead Developer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Very common path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Usually, the choice is between an Architect and a Project Manager</a:t>
            </a:r>
          </a:p>
          <a:p>
            <a:pPr>
              <a:lnSpc>
                <a:spcPct val="100000"/>
              </a:lnSpc>
            </a:pPr>
            <a:r>
              <a:rPr lang="en-US" dirty="0"/>
              <a:t>From Development Manager after being Team Leader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Usually in bigger companies with bigger structures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typical ways to become architect</a:t>
            </a:r>
          </a:p>
        </p:txBody>
      </p:sp>
    </p:spTree>
    <p:extLst>
      <p:ext uri="{BB962C8B-B14F-4D97-AF65-F5344CB8AC3E}">
        <p14:creationId xmlns:p14="http://schemas.microsoft.com/office/powerpoint/2010/main" val="35151286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If you get a more advanced role and the organization is dysfunctional</a:t>
            </a:r>
          </a:p>
          <a:p>
            <a:pPr>
              <a:lnSpc>
                <a:spcPct val="100000"/>
              </a:lnSpc>
            </a:pPr>
            <a:r>
              <a:rPr lang="en-US" dirty="0"/>
              <a:t>Do not go into firefighting mode!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Resist the temptation to fix what is not working optimally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You will be swamped with work and you will never have time to fix the process</a:t>
            </a:r>
          </a:p>
          <a:p>
            <a:pPr>
              <a:lnSpc>
                <a:spcPct val="100000"/>
              </a:lnSpc>
            </a:pPr>
            <a:r>
              <a:rPr lang="en-US" dirty="0"/>
              <a:t>Allow the old structure to burn into the ground!</a:t>
            </a:r>
          </a:p>
          <a:p>
            <a:pPr>
              <a:lnSpc>
                <a:spcPct val="100000"/>
              </a:lnSpc>
            </a:pPr>
            <a:r>
              <a:rPr lang="en-US" dirty="0"/>
              <a:t>And create something better!</a:t>
            </a:r>
          </a:p>
          <a:p>
            <a:pPr lvl="1"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you get the role</a:t>
            </a:r>
          </a:p>
        </p:txBody>
      </p:sp>
    </p:spTree>
    <p:extLst>
      <p:ext uri="{BB962C8B-B14F-4D97-AF65-F5344CB8AC3E}">
        <p14:creationId xmlns:p14="http://schemas.microsoft.com/office/powerpoint/2010/main" val="27761377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Think about your current team!</a:t>
            </a:r>
          </a:p>
          <a:p>
            <a:pPr>
              <a:lnSpc>
                <a:spcPct val="100000"/>
              </a:lnSpc>
            </a:pPr>
            <a:r>
              <a:rPr lang="en-US" dirty="0"/>
              <a:t>Are there individuals embodying more than one role at the same time?</a:t>
            </a:r>
          </a:p>
          <a:p>
            <a:pPr>
              <a:lnSpc>
                <a:spcPct val="100000"/>
              </a:lnSpc>
            </a:pPr>
            <a:r>
              <a:rPr lang="en-US" dirty="0"/>
              <a:t>Are these roles compatible, or is there a conflict of interest?</a:t>
            </a:r>
          </a:p>
          <a:p>
            <a:pPr>
              <a:lnSpc>
                <a:spcPct val="100000"/>
              </a:lnSpc>
            </a:pPr>
            <a:r>
              <a:rPr lang="en-US" dirty="0"/>
              <a:t>Is the organization knowledgeable about each role?</a:t>
            </a:r>
          </a:p>
          <a:p>
            <a:pPr>
              <a:lnSpc>
                <a:spcPct val="100000"/>
              </a:lnSpc>
            </a:pPr>
            <a:r>
              <a:rPr lang="en-US" dirty="0"/>
              <a:t>Is everybody aware of the importance of QA, and the need for </a:t>
            </a:r>
            <a:br>
              <a:rPr lang="en-US" dirty="0"/>
            </a:br>
            <a:r>
              <a:rPr lang="en-US" dirty="0"/>
              <a:t>frequent user testing?</a:t>
            </a:r>
          </a:p>
          <a:p>
            <a:pPr>
              <a:lnSpc>
                <a:spcPct val="100000"/>
              </a:lnSpc>
            </a:pPr>
            <a:r>
              <a:rPr lang="en-US" dirty="0"/>
              <a:t>There is nothing to be worried about though!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My team is not perfect too!</a:t>
            </a:r>
          </a:p>
          <a:p>
            <a:pPr>
              <a:lnSpc>
                <a:spcPct val="100000"/>
              </a:lnSpc>
            </a:pPr>
            <a:r>
              <a:rPr lang="en-US" dirty="0"/>
              <a:t>Just try to always improve the process!</a:t>
            </a:r>
          </a:p>
          <a:p>
            <a:pPr lvl="1"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Assess you team</a:t>
            </a:r>
          </a:p>
        </p:txBody>
      </p:sp>
    </p:spTree>
    <p:extLst>
      <p:ext uri="{BB962C8B-B14F-4D97-AF65-F5344CB8AC3E}">
        <p14:creationId xmlns:p14="http://schemas.microsoft.com/office/powerpoint/2010/main" val="408091618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Throughout the years I was in various situations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Without any management (be my own "everything")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In a team without technical leadership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In a team with bad technical leadership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In a team with mixed roles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In a team with being every single role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In my current team, we are almost perfect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Started from having no development management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We build it to the perfect diagram without a functional analyst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I helped a lot of people grow and convinced the CEO we need to hire leaders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And I am quite happy with our accomplishment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Team assessment</a:t>
            </a:r>
          </a:p>
        </p:txBody>
      </p:sp>
    </p:spTree>
    <p:extLst>
      <p:ext uri="{BB962C8B-B14F-4D97-AF65-F5344CB8AC3E}">
        <p14:creationId xmlns:p14="http://schemas.microsoft.com/office/powerpoint/2010/main" val="366410488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914400" y="2667000"/>
            <a:ext cx="10363200" cy="9037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What makes a great architect?</a:t>
            </a:r>
          </a:p>
        </p:txBody>
      </p:sp>
    </p:spTree>
    <p:extLst>
      <p:ext uri="{BB962C8B-B14F-4D97-AF65-F5344CB8AC3E}">
        <p14:creationId xmlns:p14="http://schemas.microsoft.com/office/powerpoint/2010/main" val="149349867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46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"Make intuitive </a:t>
            </a:r>
            <a:r>
              <a:rPr lang="en-US" u="sng" dirty="0"/>
              <a:t>high-level</a:t>
            </a:r>
            <a:r>
              <a:rPr lang="en-US" dirty="0"/>
              <a:t> decisions."</a:t>
            </a:r>
          </a:p>
          <a:p>
            <a:pPr>
              <a:lnSpc>
                <a:spcPct val="100000"/>
              </a:lnSpc>
            </a:pPr>
            <a:r>
              <a:rPr lang="en-US" dirty="0"/>
              <a:t>"You will see the </a:t>
            </a:r>
            <a:r>
              <a:rPr lang="en-US" u="sng" dirty="0"/>
              <a:t>big picture</a:t>
            </a:r>
            <a:r>
              <a:rPr lang="en-US" dirty="0"/>
              <a:t> and create architectural approaches for software</a:t>
            </a:r>
            <a:br>
              <a:rPr lang="en-US" dirty="0"/>
            </a:br>
            <a:r>
              <a:rPr lang="en-US" dirty="0"/>
              <a:t> design and implementation to </a:t>
            </a:r>
            <a:r>
              <a:rPr lang="en-US" u="sng" dirty="0"/>
              <a:t>guide</a:t>
            </a:r>
            <a:r>
              <a:rPr lang="en-US" dirty="0"/>
              <a:t> the development team."</a:t>
            </a:r>
          </a:p>
          <a:p>
            <a:pPr>
              <a:lnSpc>
                <a:spcPct val="100000"/>
              </a:lnSpc>
            </a:pPr>
            <a:r>
              <a:rPr lang="en-US" dirty="0"/>
              <a:t>"</a:t>
            </a:r>
            <a:r>
              <a:rPr lang="en-US" u="sng" dirty="0"/>
              <a:t>Strong technical</a:t>
            </a:r>
            <a:r>
              <a:rPr lang="en-US" dirty="0"/>
              <a:t> background and </a:t>
            </a:r>
            <a:r>
              <a:rPr lang="en-US" u="sng" dirty="0"/>
              <a:t>excellent IT skills</a:t>
            </a:r>
            <a:r>
              <a:rPr lang="en-US" dirty="0"/>
              <a:t>."</a:t>
            </a:r>
          </a:p>
          <a:p>
            <a:pPr>
              <a:lnSpc>
                <a:spcPct val="100000"/>
              </a:lnSpc>
            </a:pPr>
            <a:r>
              <a:rPr lang="en-US" dirty="0"/>
              <a:t>"Experienced in </a:t>
            </a:r>
            <a:r>
              <a:rPr lang="en-US" u="sng" dirty="0"/>
              <a:t>designing</a:t>
            </a:r>
            <a:r>
              <a:rPr lang="en-US" dirty="0"/>
              <a:t>…" </a:t>
            </a:r>
          </a:p>
          <a:p>
            <a:pPr>
              <a:lnSpc>
                <a:spcPct val="100000"/>
              </a:lnSpc>
            </a:pPr>
            <a:r>
              <a:rPr lang="en-US" dirty="0"/>
              <a:t>"Unified </a:t>
            </a:r>
            <a:r>
              <a:rPr lang="en-US" u="sng" dirty="0"/>
              <a:t>vision</a:t>
            </a:r>
            <a:r>
              <a:rPr lang="en-US" dirty="0"/>
              <a:t> for software characteristics and functions."</a:t>
            </a:r>
          </a:p>
          <a:p>
            <a:pPr>
              <a:lnSpc>
                <a:spcPct val="100000"/>
              </a:lnSpc>
            </a:pPr>
            <a:r>
              <a:rPr lang="en-US" dirty="0"/>
              <a:t>"Provide a framework for the development of a software or system that </a:t>
            </a:r>
            <a:br>
              <a:rPr lang="en-US" dirty="0"/>
            </a:br>
            <a:r>
              <a:rPr lang="en-US" dirty="0"/>
              <a:t>will result in </a:t>
            </a:r>
            <a:r>
              <a:rPr lang="en-US" u="sng" dirty="0"/>
              <a:t>high quality IT solutions</a:t>
            </a:r>
            <a:r>
              <a:rPr lang="en-US" dirty="0"/>
              <a:t>."</a:t>
            </a:r>
          </a:p>
          <a:p>
            <a:pPr>
              <a:lnSpc>
                <a:spcPct val="100000"/>
              </a:lnSpc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Job descriptions </a:t>
            </a:r>
          </a:p>
        </p:txBody>
      </p:sp>
    </p:spTree>
    <p:extLst>
      <p:ext uri="{BB962C8B-B14F-4D97-AF65-F5344CB8AC3E}">
        <p14:creationId xmlns:p14="http://schemas.microsoft.com/office/powerpoint/2010/main" val="421727901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47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Collaborate with team to draft functional and non-functional requirements (mixed)</a:t>
            </a:r>
          </a:p>
          <a:p>
            <a:pPr>
              <a:lnSpc>
                <a:spcPct val="100000"/>
              </a:lnSpc>
            </a:pPr>
            <a:r>
              <a:rPr lang="en-US" dirty="0"/>
              <a:t>Use tools and methodologies to create representations for functions and UIs (architect)</a:t>
            </a:r>
          </a:p>
          <a:p>
            <a:pPr>
              <a:lnSpc>
                <a:spcPct val="100000"/>
              </a:lnSpc>
            </a:pPr>
            <a:r>
              <a:rPr lang="en-US" dirty="0"/>
              <a:t>Develop high-level product specifications (architect)</a:t>
            </a:r>
          </a:p>
          <a:p>
            <a:pPr>
              <a:lnSpc>
                <a:spcPct val="100000"/>
              </a:lnSpc>
            </a:pPr>
            <a:r>
              <a:rPr lang="en-US" dirty="0"/>
              <a:t>Define all aspects of development (lead)</a:t>
            </a:r>
          </a:p>
          <a:p>
            <a:pPr>
              <a:lnSpc>
                <a:spcPct val="100000"/>
              </a:lnSpc>
            </a:pPr>
            <a:r>
              <a:rPr lang="en-US" dirty="0"/>
              <a:t>Communicate all concepts and guidelines to development team (lead)</a:t>
            </a:r>
          </a:p>
          <a:p>
            <a:pPr>
              <a:lnSpc>
                <a:spcPct val="100000"/>
              </a:lnSpc>
            </a:pPr>
            <a:r>
              <a:rPr lang="en-US" dirty="0"/>
              <a:t>Oversee progress of development team (mixed)</a:t>
            </a:r>
          </a:p>
          <a:p>
            <a:pPr>
              <a:lnSpc>
                <a:spcPct val="100000"/>
              </a:lnSpc>
            </a:pPr>
            <a:r>
              <a:rPr lang="en-US" dirty="0"/>
              <a:t>Provide technical guidance and coaching to developers and engineers (lead)</a:t>
            </a:r>
          </a:p>
          <a:p>
            <a:pPr>
              <a:lnSpc>
                <a:spcPct val="100000"/>
              </a:lnSpc>
            </a:pPr>
            <a:r>
              <a:rPr lang="en-US" dirty="0"/>
              <a:t>Ensure software meets all requirements (mixed)</a:t>
            </a:r>
          </a:p>
          <a:p>
            <a:pPr>
              <a:lnSpc>
                <a:spcPct val="100000"/>
              </a:lnSpc>
            </a:pPr>
            <a:r>
              <a:rPr lang="en-US" dirty="0"/>
              <a:t>Approve final product before launch (mixed)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Real-world responsibilities</a:t>
            </a:r>
          </a:p>
        </p:txBody>
      </p:sp>
    </p:spTree>
    <p:extLst>
      <p:ext uri="{BB962C8B-B14F-4D97-AF65-F5344CB8AC3E}">
        <p14:creationId xmlns:p14="http://schemas.microsoft.com/office/powerpoint/2010/main" val="348612918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48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Proven experience as software architect </a:t>
            </a:r>
          </a:p>
          <a:p>
            <a:pPr>
              <a:lnSpc>
                <a:spcPct val="100000"/>
              </a:lnSpc>
            </a:pPr>
            <a:r>
              <a:rPr lang="en-US" dirty="0"/>
              <a:t>Experience in software development and coding </a:t>
            </a:r>
          </a:p>
          <a:p>
            <a:pPr>
              <a:lnSpc>
                <a:spcPct val="100000"/>
              </a:lnSpc>
            </a:pPr>
            <a:r>
              <a:rPr lang="en-US" dirty="0"/>
              <a:t>Excellent knowledge of software and application design and architecture </a:t>
            </a:r>
          </a:p>
          <a:p>
            <a:pPr>
              <a:lnSpc>
                <a:spcPct val="100000"/>
              </a:lnSpc>
            </a:pPr>
            <a:r>
              <a:rPr lang="en-US" dirty="0"/>
              <a:t>Excellent knowledge of UML and other modeling methods </a:t>
            </a:r>
          </a:p>
          <a:p>
            <a:pPr>
              <a:lnSpc>
                <a:spcPct val="100000"/>
              </a:lnSpc>
            </a:pPr>
            <a:r>
              <a:rPr lang="en-US" dirty="0"/>
              <a:t>Familiarity with UI/UX design </a:t>
            </a:r>
          </a:p>
          <a:p>
            <a:pPr>
              <a:lnSpc>
                <a:spcPct val="100000"/>
              </a:lnSpc>
            </a:pPr>
            <a:r>
              <a:rPr lang="en-US" dirty="0"/>
              <a:t>Understanding of software quality assurance principles </a:t>
            </a:r>
          </a:p>
          <a:p>
            <a:pPr>
              <a:lnSpc>
                <a:spcPct val="100000"/>
              </a:lnSpc>
            </a:pPr>
            <a:r>
              <a:rPr lang="en-US" dirty="0"/>
              <a:t>A technical mindset with great attention to detail </a:t>
            </a:r>
          </a:p>
          <a:p>
            <a:pPr>
              <a:lnSpc>
                <a:spcPct val="100000"/>
              </a:lnSpc>
            </a:pPr>
            <a:r>
              <a:rPr lang="en-US" dirty="0"/>
              <a:t>High quality organizational and leadership skills </a:t>
            </a:r>
          </a:p>
          <a:p>
            <a:pPr>
              <a:lnSpc>
                <a:spcPct val="100000"/>
              </a:lnSpc>
            </a:pPr>
            <a:r>
              <a:rPr lang="en-US" dirty="0"/>
              <a:t>Outstanding communication and presentation abilities </a:t>
            </a:r>
          </a:p>
          <a:p>
            <a:pPr>
              <a:lnSpc>
                <a:spcPct val="100000"/>
              </a:lnSpc>
            </a:pPr>
            <a:r>
              <a:rPr lang="en-US" dirty="0"/>
              <a:t>MSc/MA in computer science, engineering or relevant field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Requirements</a:t>
            </a:r>
          </a:p>
        </p:txBody>
      </p:sp>
    </p:spTree>
    <p:extLst>
      <p:ext uri="{BB962C8B-B14F-4D97-AF65-F5344CB8AC3E}">
        <p14:creationId xmlns:p14="http://schemas.microsoft.com/office/powerpoint/2010/main" val="87493932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49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There are four main groups of responsibilities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Insight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You need to understand the software development and the business domain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Leadership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You need to be able to mentor others and advance their skills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Vision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You need to understand the business and its direction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Communication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You need to be able to express yourself and defend your decisions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Responsibilities of a great architect</a:t>
            </a:r>
          </a:p>
        </p:txBody>
      </p:sp>
    </p:spTree>
    <p:extLst>
      <p:ext uri="{BB962C8B-B14F-4D97-AF65-F5344CB8AC3E}">
        <p14:creationId xmlns:p14="http://schemas.microsoft.com/office/powerpoint/2010/main" val="24218244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736375" y="2044187"/>
            <a:ext cx="7910299" cy="147635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RESOURCES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112168" y="3428667"/>
            <a:ext cx="8534506" cy="1311301"/>
          </a:xfrm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chemeClr val="tx1"/>
                </a:solidFill>
                <a:hlinkClick r:id="rId3"/>
              </a:rPr>
              <a:t>http://bit.ly/software-architectures</a:t>
            </a:r>
            <a:r>
              <a:rPr lang="en-US" sz="2400" b="1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4" name="Subtitle 5">
            <a:extLst>
              <a:ext uri="{FF2B5EF4-FFF2-40B4-BE49-F238E27FC236}">
                <a16:creationId xmlns:a16="http://schemas.microsoft.com/office/drawing/2014/main" id="{444EA9FB-5167-4457-9E0B-70DBF83AFD2D}"/>
              </a:ext>
            </a:extLst>
          </p:cNvPr>
          <p:cNvSpPr txBox="1">
            <a:spLocks/>
          </p:cNvSpPr>
          <p:nvPr/>
        </p:nvSpPr>
        <p:spPr>
          <a:xfrm>
            <a:off x="3112169" y="4009823"/>
            <a:ext cx="8534506" cy="131130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r" defTabSz="914400" rtl="0" eaLnBrk="1" latinLnBrk="0" hangingPunct="1">
              <a:lnSpc>
                <a:spcPct val="120000"/>
              </a:lnSpc>
              <a:spcBef>
                <a:spcPts val="0"/>
              </a:spcBef>
              <a:buSzPct val="125000"/>
              <a:buFont typeface="Arial" panose="020B0604020202020204" pitchFamily="34" charset="0"/>
              <a:buNone/>
              <a:defRPr sz="4000" kern="1200" cap="none" spc="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09493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18987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2848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437972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3047466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65696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4266453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4875947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758362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50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GB" dirty="0"/>
              <a:t>Abstract Complexity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 great architect abstracts the complexity of a system into a manageable model.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The model describes the essence of a system by exposing important details </a:t>
            </a:r>
            <a:br>
              <a:rPr lang="en-US" dirty="0"/>
            </a:br>
            <a:r>
              <a:rPr lang="en-US" dirty="0"/>
              <a:t>and significant constraints.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Divide a system into subsystems.</a:t>
            </a:r>
          </a:p>
          <a:p>
            <a:pPr>
              <a:lnSpc>
                <a:spcPct val="100000"/>
              </a:lnSpc>
            </a:pPr>
            <a:r>
              <a:rPr lang="en-GB" dirty="0"/>
              <a:t>Understand Trade-offs</a:t>
            </a:r>
          </a:p>
          <a:p>
            <a:pPr lvl="1">
              <a:lnSpc>
                <a:spcPct val="100000"/>
              </a:lnSpc>
            </a:pPr>
            <a:r>
              <a:rPr lang="en-GB" dirty="0"/>
              <a:t>People want cheap, fast, quality products. You need to compromise efferently.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 great architect makes critical decisions in terms of implementation, operations, </a:t>
            </a:r>
            <a:br>
              <a:rPr lang="en-US" dirty="0"/>
            </a:br>
            <a:r>
              <a:rPr lang="en-US" dirty="0"/>
              <a:t>and maintenance. These decisions must be backed up by an understanding and </a:t>
            </a:r>
            <a:br>
              <a:rPr lang="en-US" dirty="0"/>
            </a:br>
            <a:r>
              <a:rPr lang="en-US" dirty="0"/>
              <a:t>evaluation of alternative options.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These decisions result in tradeoffs that must be well documented and understood by others.</a:t>
            </a:r>
          </a:p>
          <a:p>
            <a:pPr lvl="1">
              <a:lnSpc>
                <a:spcPct val="100000"/>
              </a:lnSpc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Insight</a:t>
            </a:r>
          </a:p>
        </p:txBody>
      </p:sp>
    </p:spTree>
    <p:extLst>
      <p:ext uri="{BB962C8B-B14F-4D97-AF65-F5344CB8AC3E}">
        <p14:creationId xmlns:p14="http://schemas.microsoft.com/office/powerpoint/2010/main" val="340885767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51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GB" dirty="0"/>
              <a:t>Maintain Control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Often the system starts to deviate from the initial design.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 great architect maintains control over the architecture lifecycle by continuously monitoring </a:t>
            </a:r>
            <a:br>
              <a:rPr lang="en-US" dirty="0"/>
            </a:br>
            <a:r>
              <a:rPr lang="en-US" dirty="0"/>
              <a:t>that the implementation adheres to the chosen architecture.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Communication with the lead developer is required.</a:t>
            </a:r>
          </a:p>
          <a:p>
            <a:pPr>
              <a:lnSpc>
                <a:spcPct val="100000"/>
              </a:lnSpc>
            </a:pPr>
            <a:r>
              <a:rPr lang="en-GB" dirty="0"/>
              <a:t>Stay On Course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 great architect needs to be flexible and modify the architecture if challenges occur.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Not always the initial design with be technically possible.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 great architect stays on course in line with the long-term vision. When confronted </a:t>
            </a:r>
            <a:br>
              <a:rPr lang="en-US" dirty="0"/>
            </a:br>
            <a:r>
              <a:rPr lang="en-US" dirty="0"/>
              <a:t>with scope creep, the architect must know when to say no to some requests </a:t>
            </a:r>
            <a:br>
              <a:rPr lang="en-US" dirty="0"/>
            </a:br>
            <a:r>
              <a:rPr lang="en-US" dirty="0"/>
              <a:t>in order to say yes to others. 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Leadership</a:t>
            </a:r>
          </a:p>
        </p:txBody>
      </p:sp>
    </p:spTree>
    <p:extLst>
      <p:ext uri="{BB962C8B-B14F-4D97-AF65-F5344CB8AC3E}">
        <p14:creationId xmlns:p14="http://schemas.microsoft.com/office/powerpoint/2010/main" val="302019570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52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GB" dirty="0"/>
              <a:t>Explain The Benefits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 great architect works closely with executives to explain the benefits and justify the </a:t>
            </a:r>
            <a:br>
              <a:rPr lang="en-US" dirty="0"/>
            </a:br>
            <a:r>
              <a:rPr lang="en-US" dirty="0"/>
              <a:t>investment in the chosen software architecture.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He or she must deliver results that have an impact on the business development.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Scale better, attract more customers, sell more products, etc.</a:t>
            </a:r>
          </a:p>
          <a:p>
            <a:pPr>
              <a:lnSpc>
                <a:spcPct val="100000"/>
              </a:lnSpc>
            </a:pPr>
            <a:r>
              <a:rPr lang="en-GB" dirty="0"/>
              <a:t>Inspire Stakeholders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 great architect inspires, mentors, and educates the team about the solution architecture.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Everyone should think that the project is awesome and cool.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All stakeholders must be able to understand, evaluate, and reason about </a:t>
            </a:r>
            <a:br>
              <a:rPr lang="en-US" dirty="0"/>
            </a:br>
            <a:r>
              <a:rPr lang="en-US" dirty="0"/>
              <a:t>the software architecture. 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Communication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100016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53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Focus On The Big Picture</a:t>
            </a:r>
            <a:endParaRPr lang="en-GB" dirty="0"/>
          </a:p>
          <a:p>
            <a:pPr lvl="1">
              <a:lnSpc>
                <a:spcPct val="100000"/>
              </a:lnSpc>
            </a:pPr>
            <a:r>
              <a:rPr lang="en-US" dirty="0"/>
              <a:t>A great architect has a holistic view and always sees the big picture to understand </a:t>
            </a:r>
            <a:br>
              <a:rPr lang="en-US" dirty="0"/>
            </a:br>
            <a:r>
              <a:rPr lang="en-US" dirty="0"/>
              <a:t>how the software system works.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Top level view for at least 6 months or a year ahead is required.</a:t>
            </a:r>
          </a:p>
          <a:p>
            <a:pPr>
              <a:lnSpc>
                <a:spcPct val="100000"/>
              </a:lnSpc>
            </a:pPr>
            <a:r>
              <a:rPr lang="en-GB" dirty="0"/>
              <a:t>Act As Change Agent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Because of mixed responsibilities. Educate the company. Talk with people.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 great architect acts as an agent of change in organizations were process maturity </a:t>
            </a:r>
            <a:br>
              <a:rPr lang="en-US" dirty="0"/>
            </a:br>
            <a:r>
              <a:rPr lang="en-US" dirty="0"/>
              <a:t>is not sufficient for creating and maintaining the architecture. 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Vision</a:t>
            </a:r>
          </a:p>
        </p:txBody>
      </p:sp>
    </p:spTree>
    <p:extLst>
      <p:ext uri="{BB962C8B-B14F-4D97-AF65-F5344CB8AC3E}">
        <p14:creationId xmlns:p14="http://schemas.microsoft.com/office/powerpoint/2010/main" val="164196574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54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GB" dirty="0"/>
              <a:t>Steadfast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The only thing constant in Software Development is change itself. A great architect </a:t>
            </a:r>
            <a:br>
              <a:rPr lang="en-US" dirty="0"/>
            </a:br>
            <a:r>
              <a:rPr lang="en-US" dirty="0"/>
              <a:t>must be patient and resilient to adapt to the way stakeholders operate.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Budgets get cut. Requirements change. Technologies are deprecated. Systems go offline.</a:t>
            </a:r>
          </a:p>
          <a:p>
            <a:pPr>
              <a:lnSpc>
                <a:spcPct val="100000"/>
              </a:lnSpc>
            </a:pPr>
            <a:r>
              <a:rPr lang="en-GB" dirty="0"/>
              <a:t>Trustworthy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/>
              <a:t>A great architect conveys a sense of credibility and trust and must be perceived as successful.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An architect can attain such status by prior successful experience, formal training in the field, </a:t>
            </a:r>
            <a:br>
              <a:rPr lang="en-US" dirty="0"/>
            </a:br>
            <a:r>
              <a:rPr lang="en-US" dirty="0"/>
              <a:t>and by his or her ability to deliver successful and relevant results.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To grow into a trustworthy position, make sure your previous work is absolutely brilliant.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If this is your first architect job – just deliver your first versions as perfect as possible.</a:t>
            </a:r>
          </a:p>
          <a:p>
            <a:pPr marL="457200" lvl="1" indent="0">
              <a:lnSpc>
                <a:spcPct val="100000"/>
              </a:lnSpc>
              <a:buNone/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Personality traits to cultivate</a:t>
            </a:r>
          </a:p>
        </p:txBody>
      </p:sp>
    </p:spTree>
    <p:extLst>
      <p:ext uri="{BB962C8B-B14F-4D97-AF65-F5344CB8AC3E}">
        <p14:creationId xmlns:p14="http://schemas.microsoft.com/office/powerpoint/2010/main" val="382219569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55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GB" dirty="0"/>
              <a:t>Persuasive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 great architect is a skilled and diplomatic negotiator. Principled negotiation is the tactic of </a:t>
            </a:r>
            <a:br>
              <a:rPr lang="en-US" dirty="0"/>
            </a:br>
            <a:r>
              <a:rPr lang="en-US" dirty="0"/>
              <a:t>choice for an architect to seek cooperation with the project stakeholders.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An architect will be expected to deliver better, faster, and cheaper, but must negotiate to </a:t>
            </a:r>
            <a:br>
              <a:rPr lang="en-US" dirty="0"/>
            </a:br>
            <a:r>
              <a:rPr lang="en-US" dirty="0"/>
              <a:t>decide which two out of three aspects will be considered first and under what conditions.</a:t>
            </a:r>
          </a:p>
          <a:p>
            <a:pPr>
              <a:lnSpc>
                <a:spcPct val="100000"/>
              </a:lnSpc>
            </a:pPr>
            <a:r>
              <a:rPr lang="en-GB" dirty="0"/>
              <a:t>Confident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You own this technology. If you choose a solution, be proud of it, and defend it.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You can't show your inability to deliver, even if you are insecure about it.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In a leadership position, attitude is everything. A great architect believes in his or her </a:t>
            </a:r>
            <a:br>
              <a:rPr lang="en-US" dirty="0"/>
            </a:br>
            <a:r>
              <a:rPr lang="en-US" dirty="0"/>
              <a:t>ability to perform.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An architect must have a passion for success.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Personality traits to cultivate</a:t>
            </a:r>
          </a:p>
        </p:txBody>
      </p:sp>
    </p:spTree>
    <p:extLst>
      <p:ext uri="{BB962C8B-B14F-4D97-AF65-F5344CB8AC3E}">
        <p14:creationId xmlns:p14="http://schemas.microsoft.com/office/powerpoint/2010/main" val="325830402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56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Most of the time, problems occur of not using "power" correctly</a:t>
            </a:r>
          </a:p>
          <a:p>
            <a:pPr>
              <a:lnSpc>
                <a:spcPct val="100000"/>
              </a:lnSpc>
            </a:pPr>
            <a:r>
              <a:rPr lang="en-US" dirty="0"/>
              <a:t>There are three types of power: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Implicit Power 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The power which goes with your job</a:t>
            </a:r>
            <a:r>
              <a:rPr lang="bg-BG" dirty="0"/>
              <a:t>.</a:t>
            </a:r>
            <a:endParaRPr lang="en-US" dirty="0"/>
          </a:p>
          <a:p>
            <a:pPr lvl="2">
              <a:lnSpc>
                <a:spcPct val="100000"/>
              </a:lnSpc>
            </a:pPr>
            <a:r>
              <a:rPr lang="en-US" dirty="0"/>
              <a:t>You are the CEO – if you say something, people will do it, because you are in charge</a:t>
            </a:r>
            <a:r>
              <a:rPr lang="bg-BG" dirty="0"/>
              <a:t>.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/>
              <a:t>Granted Power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Everybody approaches you as the leader even though you are not formally one</a:t>
            </a:r>
            <a:r>
              <a:rPr lang="bg-BG" dirty="0"/>
              <a:t>.</a:t>
            </a:r>
            <a:endParaRPr lang="en-US" dirty="0"/>
          </a:p>
          <a:p>
            <a:pPr lvl="2">
              <a:lnSpc>
                <a:spcPct val="100000"/>
              </a:lnSpc>
            </a:pPr>
            <a:r>
              <a:rPr lang="en-US" dirty="0"/>
              <a:t>You grew as a lead naturally. The team granted you the power to be their superior.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Personal Power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The ability to absorb "punches" and recover</a:t>
            </a:r>
            <a:r>
              <a:rPr lang="bg-BG" dirty="0"/>
              <a:t>.</a:t>
            </a:r>
            <a:endParaRPr lang="en-US" dirty="0"/>
          </a:p>
          <a:p>
            <a:pPr lvl="2">
              <a:lnSpc>
                <a:spcPct val="100000"/>
              </a:lnSpc>
            </a:pPr>
            <a:r>
              <a:rPr lang="en-US" dirty="0"/>
              <a:t>Stand back to your feet after a disaster</a:t>
            </a:r>
            <a:r>
              <a:rPr lang="bg-BG" dirty="0"/>
              <a:t>.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Every problem creates a power imbalance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pitfall for new architects</a:t>
            </a:r>
          </a:p>
        </p:txBody>
      </p:sp>
    </p:spTree>
    <p:extLst>
      <p:ext uri="{BB962C8B-B14F-4D97-AF65-F5344CB8AC3E}">
        <p14:creationId xmlns:p14="http://schemas.microsoft.com/office/powerpoint/2010/main" val="123687925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57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Every problem creates a power imbalance</a:t>
            </a:r>
          </a:p>
          <a:p>
            <a:pPr>
              <a:lnSpc>
                <a:spcPct val="100000"/>
              </a:lnSpc>
            </a:pPr>
            <a:r>
              <a:rPr lang="en-US" dirty="0"/>
              <a:t>Here are the most common issues: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The Lead Developer loses trust</a:t>
            </a:r>
          </a:p>
          <a:p>
            <a:pPr lvl="1">
              <a:lnSpc>
                <a:spcPct val="100000"/>
              </a:lnSpc>
            </a:pPr>
            <a:r>
              <a:rPr lang="en-GB" dirty="0"/>
              <a:t>Functional requirements are invalid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The planning is too optimistic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The architect role holds no power</a:t>
            </a:r>
          </a:p>
          <a:p>
            <a:pPr lvl="1">
              <a:lnSpc>
                <a:spcPct val="100000"/>
              </a:lnSpc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pitfall for new architects</a:t>
            </a:r>
          </a:p>
        </p:txBody>
      </p:sp>
    </p:spTree>
    <p:extLst>
      <p:ext uri="{BB962C8B-B14F-4D97-AF65-F5344CB8AC3E}">
        <p14:creationId xmlns:p14="http://schemas.microsoft.com/office/powerpoint/2010/main" val="229889750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58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The Solution Architect is being robbed of his implicit power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He or she wants his/her design</a:t>
            </a:r>
          </a:p>
          <a:p>
            <a:pPr>
              <a:lnSpc>
                <a:spcPct val="100000"/>
              </a:lnSpc>
            </a:pPr>
            <a:r>
              <a:rPr lang="en-US" dirty="0"/>
              <a:t>The Lead Developer is being robbed of his granted power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He or she wants to change the design but does not have the power</a:t>
            </a:r>
          </a:p>
          <a:p>
            <a:pPr>
              <a:lnSpc>
                <a:spcPct val="100000"/>
              </a:lnSpc>
            </a:pPr>
            <a:r>
              <a:rPr lang="en-US" dirty="0"/>
              <a:t>Developers are also affected by this problem</a:t>
            </a:r>
          </a:p>
          <a:p>
            <a:pPr>
              <a:lnSpc>
                <a:spcPct val="100000"/>
              </a:lnSpc>
            </a:pPr>
            <a:r>
              <a:rPr lang="en-US" dirty="0"/>
              <a:t>Endless discussions and implementation starts to deviate from architecture</a:t>
            </a:r>
          </a:p>
          <a:p>
            <a:pPr>
              <a:lnSpc>
                <a:spcPct val="100000"/>
              </a:lnSpc>
            </a:pPr>
            <a:r>
              <a:rPr lang="en-US" dirty="0"/>
              <a:t>The Solution Architect's job is to make the Lead Developer succeed!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Empower your Lead Developer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Always present a united front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Be open to feedback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Change architecture if needed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lead developer loses trust</a:t>
            </a:r>
          </a:p>
        </p:txBody>
      </p:sp>
    </p:spTree>
    <p:extLst>
      <p:ext uri="{BB962C8B-B14F-4D97-AF65-F5344CB8AC3E}">
        <p14:creationId xmlns:p14="http://schemas.microsoft.com/office/powerpoint/2010/main" val="420414210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59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It is very difficult to realize this problem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 symptom is usually an unmotivated functional analyst</a:t>
            </a:r>
          </a:p>
          <a:p>
            <a:pPr>
              <a:lnSpc>
                <a:spcPct val="100000"/>
              </a:lnSpc>
            </a:pPr>
            <a:r>
              <a:rPr lang="en-US" dirty="0"/>
              <a:t>But the Solution Architect will be the one who is responsible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Executives do not understand the difference between functionality and technology</a:t>
            </a:r>
          </a:p>
          <a:p>
            <a:pPr>
              <a:lnSpc>
                <a:spcPct val="100000"/>
              </a:lnSpc>
            </a:pPr>
            <a:r>
              <a:rPr lang="en-US" dirty="0"/>
              <a:t>The analyst is being robbed from his personal power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He is doing a bad job, realizes it, but passes it to the Solution Architect anyway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There might be a conflict between the User Representatives and the Functional Analyst</a:t>
            </a:r>
          </a:p>
          <a:p>
            <a:pPr>
              <a:lnSpc>
                <a:spcPct val="100000"/>
              </a:lnSpc>
            </a:pPr>
            <a:r>
              <a:rPr lang="en-US" dirty="0"/>
              <a:t>Solution: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Find the reason – why the Functional Analyst is not doing his job correctly?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Try to restore the personal power of the Functional Analyst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Escalate up if needed – talk to the CTO or CEO</a:t>
            </a:r>
          </a:p>
          <a:p>
            <a:pPr>
              <a:lnSpc>
                <a:spcPct val="100000"/>
              </a:lnSpc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Functional Requirements Are Invalid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81489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Sometimes issues happen during a live stream…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And sometimes disasters happen, this is how memes are born…</a:t>
            </a:r>
          </a:p>
          <a:p>
            <a:pPr>
              <a:lnSpc>
                <a:spcPct val="100000"/>
              </a:lnSpc>
            </a:pPr>
            <a:r>
              <a:rPr lang="en-US" dirty="0"/>
              <a:t>If my Internet goes down and the stream stops: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Wait for 5 minutes, I have another one on a different network</a:t>
            </a:r>
          </a:p>
          <a:p>
            <a:pPr>
              <a:lnSpc>
                <a:spcPct val="100000"/>
              </a:lnSpc>
            </a:pPr>
            <a:r>
              <a:rPr lang="en-US" dirty="0"/>
              <a:t>If YouTube is showing “stream ended”: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 will post a new link in the comments section below this video</a:t>
            </a:r>
          </a:p>
          <a:p>
            <a:pPr>
              <a:lnSpc>
                <a:spcPct val="100000"/>
              </a:lnSpc>
            </a:pPr>
            <a:r>
              <a:rPr lang="en-US" dirty="0"/>
              <a:t>If something else happens unexpectedly: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Well, I will add a solution to this slide during my next event… </a:t>
            </a:r>
            <a:r>
              <a:rPr lang="en-US" dirty="0">
                <a:sym typeface="Wingdings" panose="05000000000000000000" pitchFamily="2" charset="2"/>
              </a:rPr>
              <a:t></a:t>
            </a:r>
          </a:p>
          <a:p>
            <a:pPr>
              <a:lnSpc>
                <a:spcPct val="100000"/>
              </a:lnSpc>
            </a:pPr>
            <a:r>
              <a:rPr lang="en-US" dirty="0">
                <a:sym typeface="Wingdings" panose="05000000000000000000" pitchFamily="2" charset="2"/>
              </a:rPr>
              <a:t>If a major showstopper is happening – no electricity, for example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/>
              <a:t>I will write in the Code It Up group and we will schedule a new date…</a:t>
            </a:r>
          </a:p>
          <a:p>
            <a:pPr lvl="1"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Live stream troubleshooting</a:t>
            </a:r>
          </a:p>
        </p:txBody>
      </p:sp>
    </p:spTree>
    <p:extLst>
      <p:ext uri="{BB962C8B-B14F-4D97-AF65-F5344CB8AC3E}">
        <p14:creationId xmlns:p14="http://schemas.microsoft.com/office/powerpoint/2010/main" val="175000073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60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The Project Manager is responsible for this problem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And is usually unaware of it</a:t>
            </a:r>
          </a:p>
          <a:p>
            <a:pPr>
              <a:lnSpc>
                <a:spcPct val="100000"/>
              </a:lnSpc>
            </a:pPr>
            <a:r>
              <a:rPr lang="en-US" dirty="0"/>
              <a:t>The QA is being robbed of his personal power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"We are in a hurry, no time for testing!"</a:t>
            </a:r>
          </a:p>
          <a:p>
            <a:pPr>
              <a:lnSpc>
                <a:spcPct val="100000"/>
              </a:lnSpc>
            </a:pPr>
            <a:r>
              <a:rPr lang="en-US" dirty="0"/>
              <a:t>The Lead Developer is being robbed of his personal power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"There is no time for mentoring, training and reviews, just keep pushing code!"</a:t>
            </a:r>
          </a:p>
          <a:p>
            <a:pPr>
              <a:lnSpc>
                <a:spcPct val="100000"/>
              </a:lnSpc>
            </a:pPr>
            <a:r>
              <a:rPr lang="en-US" dirty="0"/>
              <a:t>Solution: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Bring the Project Manager in on the dev team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Find the reason! Optimistic PM? Naïve Lead Developer? Slow Developers?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Coach Lead Developer, Restructure Developers, Readjust schedule, Alter planning</a:t>
            </a:r>
          </a:p>
          <a:p>
            <a:pPr>
              <a:lnSpc>
                <a:spcPct val="100000"/>
              </a:lnSpc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Planning Is Too Optimistic</a:t>
            </a:r>
          </a:p>
        </p:txBody>
      </p:sp>
    </p:spTree>
    <p:extLst>
      <p:ext uri="{BB962C8B-B14F-4D97-AF65-F5344CB8AC3E}">
        <p14:creationId xmlns:p14="http://schemas.microsoft.com/office/powerpoint/2010/main" val="57224255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61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The Project Manager and Functional Analyst see the Software Architect as </a:t>
            </a:r>
            <a:br>
              <a:rPr lang="en-US" dirty="0"/>
            </a:br>
            <a:r>
              <a:rPr lang="en-US" dirty="0"/>
              <a:t>a producer of documentation</a:t>
            </a:r>
          </a:p>
          <a:p>
            <a:pPr>
              <a:lnSpc>
                <a:spcPct val="100000"/>
              </a:lnSpc>
            </a:pPr>
            <a:r>
              <a:rPr lang="en-US" dirty="0"/>
              <a:t>The Software Architect is being robbed of implicit power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No communication and no leadership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The organization does not understand what an architect should do</a:t>
            </a:r>
          </a:p>
          <a:p>
            <a:pPr>
              <a:lnSpc>
                <a:spcPct val="100000"/>
              </a:lnSpc>
            </a:pPr>
            <a:r>
              <a:rPr lang="en-US" dirty="0"/>
              <a:t>The project will most probably fail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"We are in a hurry, no time for testing!"</a:t>
            </a:r>
          </a:p>
          <a:p>
            <a:pPr>
              <a:lnSpc>
                <a:spcPct val="100000"/>
              </a:lnSpc>
            </a:pPr>
            <a:r>
              <a:rPr lang="en-US" dirty="0"/>
              <a:t>Solution: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Educate the C-section, be a change-maker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Team up with Project Management, QA, Functional Analyst, and Lead Developer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Become the owner of the entire process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Leave if the organization is unwilling to change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Architect Role Holds No Power</a:t>
            </a:r>
          </a:p>
        </p:txBody>
      </p:sp>
    </p:spTree>
    <p:extLst>
      <p:ext uri="{BB962C8B-B14F-4D97-AF65-F5344CB8AC3E}">
        <p14:creationId xmlns:p14="http://schemas.microsoft.com/office/powerpoint/2010/main" val="50665917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62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Every architect should understand the business very well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Weaknesses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Strengths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Competition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Growth strategy</a:t>
            </a:r>
          </a:p>
          <a:p>
            <a:pPr>
              <a:lnSpc>
                <a:spcPct val="100000"/>
              </a:lnSpc>
            </a:pPr>
            <a:r>
              <a:rPr lang="en-US" dirty="0"/>
              <a:t>Every architect should understand the system goals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Goals are not requirements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They are not "what the system should do"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Goals describe the effect on the organization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They are usually described by a client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Think about the big picture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Work for your client's clients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Architects should understand the business</a:t>
            </a:r>
          </a:p>
        </p:txBody>
      </p:sp>
    </p:spTree>
    <p:extLst>
      <p:ext uri="{BB962C8B-B14F-4D97-AF65-F5344CB8AC3E}">
        <p14:creationId xmlns:p14="http://schemas.microsoft.com/office/powerpoint/2010/main" val="320461066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63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HR system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Organization – product-oriented company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Goal – streamline the recruitment process</a:t>
            </a:r>
          </a:p>
          <a:p>
            <a:pPr>
              <a:lnSpc>
                <a:spcPct val="100000"/>
              </a:lnSpc>
            </a:pPr>
            <a:r>
              <a:rPr lang="en-US" dirty="0"/>
              <a:t>Reporting &amp; mapping criminal incidents system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Organization – large city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Goals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Improve police response time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Attract new residents</a:t>
            </a:r>
          </a:p>
          <a:p>
            <a:pPr>
              <a:lnSpc>
                <a:spcPct val="100000"/>
              </a:lnSpc>
            </a:pPr>
            <a:r>
              <a:rPr lang="en-US" dirty="0"/>
              <a:t>Mobile flash sales system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Organization – small startup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Goals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Generate quick revenue stream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Attract investors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goals examples</a:t>
            </a:r>
          </a:p>
        </p:txBody>
      </p:sp>
    </p:spTree>
    <p:extLst>
      <p:ext uri="{BB962C8B-B14F-4D97-AF65-F5344CB8AC3E}">
        <p14:creationId xmlns:p14="http://schemas.microsoft.com/office/powerpoint/2010/main" val="47476410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64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With Project Managers – they care about project success and budgets:</a:t>
            </a:r>
          </a:p>
          <a:p>
            <a:pPr>
              <a:lnSpc>
                <a:spcPct val="100000"/>
              </a:lnSpc>
            </a:pPr>
            <a:r>
              <a:rPr lang="en-US" dirty="0"/>
              <a:t>Avoid: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Use:</a:t>
            </a:r>
          </a:p>
          <a:p>
            <a:pPr>
              <a:lnSpc>
                <a:spcPct val="100000"/>
              </a:lnSpc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Architects should watch their language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1D9BF1E-57C5-4C39-8B8B-164E2F66CA6F}"/>
              </a:ext>
            </a:extLst>
          </p:cNvPr>
          <p:cNvSpPr>
            <a:spLocks noGrp="1"/>
          </p:cNvSpPr>
          <p:nvPr/>
        </p:nvSpPr>
        <p:spPr>
          <a:xfrm>
            <a:off x="1141413" y="2750558"/>
            <a:ext cx="9235394" cy="772107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marL="0" indent="0" algn="l" defTabSz="1218072" rtl="0" eaLnBrk="1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lang="en-US" sz="2397" b="1" kern="1200" noProof="1" smtClean="0">
                <a:solidFill>
                  <a:schemeClr val="tx1"/>
                </a:solidFill>
                <a:effectLst/>
                <a:latin typeface="Consolas" pitchFamily="49" charset="0"/>
                <a:ea typeface="+mn-ea"/>
                <a:cs typeface="Consolas" pitchFamily="49" charset="0"/>
              </a:defRPr>
            </a:lvl1pPr>
            <a:lvl2pPr marL="989684" indent="-380648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2591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1627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0663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49699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8736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7772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6808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0" i="1" dirty="0"/>
              <a:t>"This is the latest and greatest pattern, and we'll be the first </a:t>
            </a:r>
            <a:br>
              <a:rPr lang="en-US" sz="1800" b="0" i="1" dirty="0"/>
            </a:br>
            <a:r>
              <a:rPr lang="en-US" sz="1800" b="0" i="1" dirty="0"/>
              <a:t>to test it out! We can write a blog post about it!"</a:t>
            </a:r>
            <a:endParaRPr lang="en-GB" sz="1800" b="0" i="1" dirty="0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448ADA2A-F92F-4FF8-B116-9A04D34B03D0}"/>
              </a:ext>
            </a:extLst>
          </p:cNvPr>
          <p:cNvSpPr>
            <a:spLocks noGrp="1"/>
          </p:cNvSpPr>
          <p:nvPr/>
        </p:nvSpPr>
        <p:spPr>
          <a:xfrm>
            <a:off x="1141413" y="4247866"/>
            <a:ext cx="9235394" cy="772107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marL="0" indent="0" algn="l" defTabSz="1218072" rtl="0" eaLnBrk="1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lang="en-US" sz="2397" b="1" kern="1200" noProof="1" smtClean="0">
                <a:solidFill>
                  <a:schemeClr val="tx1"/>
                </a:solidFill>
                <a:effectLst/>
                <a:latin typeface="Consolas" pitchFamily="49" charset="0"/>
                <a:ea typeface="+mn-ea"/>
                <a:cs typeface="Consolas" pitchFamily="49" charset="0"/>
              </a:defRPr>
            </a:lvl1pPr>
            <a:lvl2pPr marL="989684" indent="-380648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2591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1627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0663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49699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8736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7772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6808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0" i="1" dirty="0"/>
              <a:t>"This new technology can help us write the code twice as fast, so </a:t>
            </a:r>
            <a:br>
              <a:rPr lang="en-US" sz="1800" b="0" i="1" dirty="0"/>
            </a:br>
            <a:r>
              <a:rPr lang="en-US" sz="1800" b="0" i="1" dirty="0"/>
              <a:t>we can cut our schedule and budget accordingly!"</a:t>
            </a:r>
            <a:endParaRPr lang="en-GB" sz="1800" b="0" i="1" dirty="0"/>
          </a:p>
        </p:txBody>
      </p:sp>
    </p:spTree>
    <p:extLst>
      <p:ext uri="{BB962C8B-B14F-4D97-AF65-F5344CB8AC3E}">
        <p14:creationId xmlns:p14="http://schemas.microsoft.com/office/powerpoint/2010/main" val="94627962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65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With Lead Developer – they care about code and technology:</a:t>
            </a:r>
          </a:p>
          <a:p>
            <a:pPr>
              <a:lnSpc>
                <a:spcPct val="100000"/>
              </a:lnSpc>
            </a:pPr>
            <a:r>
              <a:rPr lang="en-US" dirty="0"/>
              <a:t>Use: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Architects should watch their language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448ADA2A-F92F-4FF8-B116-9A04D34B03D0}"/>
              </a:ext>
            </a:extLst>
          </p:cNvPr>
          <p:cNvSpPr>
            <a:spLocks noGrp="1"/>
          </p:cNvSpPr>
          <p:nvPr/>
        </p:nvSpPr>
        <p:spPr>
          <a:xfrm>
            <a:off x="1141413" y="2805065"/>
            <a:ext cx="9235394" cy="772107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marL="0" indent="0" algn="l" defTabSz="1218072" rtl="0" eaLnBrk="1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lang="en-US" sz="2397" b="1" kern="1200" noProof="1" smtClean="0">
                <a:solidFill>
                  <a:schemeClr val="tx1"/>
                </a:solidFill>
                <a:effectLst/>
                <a:latin typeface="Consolas" pitchFamily="49" charset="0"/>
                <a:ea typeface="+mn-ea"/>
                <a:cs typeface="Consolas" pitchFamily="49" charset="0"/>
              </a:defRPr>
            </a:lvl1pPr>
            <a:lvl2pPr marL="989684" indent="-380648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2591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1627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0663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49699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8736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7772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6808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0" i="1" dirty="0"/>
              <a:t>"Have you heard about the latest React version? </a:t>
            </a:r>
            <a:br>
              <a:rPr lang="en-US" sz="1800" b="0" i="1" dirty="0"/>
            </a:br>
            <a:r>
              <a:rPr lang="en-US" sz="1800" b="0" i="1" dirty="0"/>
              <a:t>We’re going to use it!"</a:t>
            </a:r>
            <a:endParaRPr lang="en-GB" sz="1800" b="0" i="1" dirty="0"/>
          </a:p>
        </p:txBody>
      </p:sp>
    </p:spTree>
    <p:extLst>
      <p:ext uri="{BB962C8B-B14F-4D97-AF65-F5344CB8AC3E}">
        <p14:creationId xmlns:p14="http://schemas.microsoft.com/office/powerpoint/2010/main" val="103266542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66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With CEO/CTO – they care about financial bottom line:</a:t>
            </a:r>
          </a:p>
          <a:p>
            <a:pPr>
              <a:lnSpc>
                <a:spcPct val="100000"/>
              </a:lnSpc>
            </a:pPr>
            <a:r>
              <a:rPr lang="en-US" dirty="0"/>
              <a:t>Avoid: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Use:</a:t>
            </a:r>
          </a:p>
          <a:p>
            <a:pPr>
              <a:lnSpc>
                <a:spcPct val="100000"/>
              </a:lnSpc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Architects should watch their language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1D9BF1E-57C5-4C39-8B8B-164E2F66CA6F}"/>
              </a:ext>
            </a:extLst>
          </p:cNvPr>
          <p:cNvSpPr>
            <a:spLocks noGrp="1"/>
          </p:cNvSpPr>
          <p:nvPr/>
        </p:nvSpPr>
        <p:spPr>
          <a:xfrm>
            <a:off x="1141413" y="2703369"/>
            <a:ext cx="9235394" cy="495108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marL="0" indent="0" algn="l" defTabSz="1218072" rtl="0" eaLnBrk="1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lang="en-US" sz="2397" b="1" kern="1200" noProof="1" smtClean="0">
                <a:solidFill>
                  <a:schemeClr val="tx1"/>
                </a:solidFill>
                <a:effectLst/>
                <a:latin typeface="Consolas" pitchFamily="49" charset="0"/>
                <a:ea typeface="+mn-ea"/>
                <a:cs typeface="Consolas" pitchFamily="49" charset="0"/>
              </a:defRPr>
            </a:lvl1pPr>
            <a:lvl2pPr marL="989684" indent="-380648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2591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1627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0663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49699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8736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7772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6808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0" i="1" dirty="0"/>
              <a:t>"Any technical buzzwords/mumbo-jumbo…"</a:t>
            </a:r>
            <a:endParaRPr lang="en-GB" sz="1800" b="0" i="1" dirty="0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448ADA2A-F92F-4FF8-B116-9A04D34B03D0}"/>
              </a:ext>
            </a:extLst>
          </p:cNvPr>
          <p:cNvSpPr>
            <a:spLocks noGrp="1"/>
          </p:cNvSpPr>
          <p:nvPr/>
        </p:nvSpPr>
        <p:spPr>
          <a:xfrm>
            <a:off x="1141413" y="3697171"/>
            <a:ext cx="9235394" cy="1049106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marL="0" indent="0" algn="l" defTabSz="1218072" rtl="0" eaLnBrk="1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lang="en-US" sz="2397" b="1" kern="1200" noProof="1" smtClean="0">
                <a:solidFill>
                  <a:schemeClr val="tx1"/>
                </a:solidFill>
                <a:effectLst/>
                <a:latin typeface="Consolas" pitchFamily="49" charset="0"/>
                <a:ea typeface="+mn-ea"/>
                <a:cs typeface="Consolas" pitchFamily="49" charset="0"/>
              </a:defRPr>
            </a:lvl1pPr>
            <a:lvl2pPr marL="989684" indent="-380648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2591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1627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0663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49699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8736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7772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6808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0" i="1" dirty="0"/>
              <a:t>"The architecture I've designed will ensure the continuity of </a:t>
            </a:r>
            <a:br>
              <a:rPr lang="en-US" sz="1800" b="0" i="1" dirty="0"/>
            </a:br>
            <a:r>
              <a:rPr lang="en-US" sz="1800" b="0" i="1" dirty="0"/>
              <a:t>the business, and will be able to cope with the high loads expected </a:t>
            </a:r>
            <a:br>
              <a:rPr lang="en-US" sz="1800" b="0" i="1" dirty="0"/>
            </a:br>
            <a:r>
              <a:rPr lang="en-US" sz="1800" b="0" i="1" dirty="0"/>
              <a:t>during Black Friday sales!"</a:t>
            </a:r>
            <a:endParaRPr lang="en-GB" sz="1800" b="0" i="1" dirty="0"/>
          </a:p>
        </p:txBody>
      </p:sp>
    </p:spTree>
    <p:extLst>
      <p:ext uri="{BB962C8B-B14F-4D97-AF65-F5344CB8AC3E}">
        <p14:creationId xmlns:p14="http://schemas.microsoft.com/office/powerpoint/2010/main" val="138534317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67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Listening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Sounds easy, but it is not. Consider the person you are talking to!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Never think you know all about technology! I learnt new tricks from this workshop too!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Assume you are not the smartest person in the room!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Collective wisdom is better than individual one!</a:t>
            </a:r>
          </a:p>
          <a:p>
            <a:pPr>
              <a:lnSpc>
                <a:spcPct val="100000"/>
              </a:lnSpc>
            </a:pPr>
            <a:r>
              <a:rPr lang="en-US" dirty="0"/>
              <a:t>Dealing with criticism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Your work is going to be criticized! You will be asked to explain the logic behind your decisions!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Don't attack back! It will put you in a bad position!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Consider the reasons: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Genuine questions – provide facts and logic. It is OK to say "Good question, let me think about it!"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Mocking you – think about the "why" here, but never get offended. It is not you, it's probably them!</a:t>
            </a:r>
          </a:p>
          <a:p>
            <a:pPr lvl="2">
              <a:lnSpc>
                <a:spcPct val="100000"/>
              </a:lnSpc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 skill required</a:t>
            </a:r>
          </a:p>
        </p:txBody>
      </p:sp>
    </p:spTree>
    <p:extLst>
      <p:ext uri="{BB962C8B-B14F-4D97-AF65-F5344CB8AC3E}">
        <p14:creationId xmlns:p14="http://schemas.microsoft.com/office/powerpoint/2010/main" val="5304203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68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Be smart, not right!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For example – you are presenting your architecture in front of the CTO and senior experts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And somebody questions your design in a calm and professional manner: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"I believe the stateless pattern is useless here. It will hinder the performance!"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You know you are right, but do not attack back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Your goal is to get an approval of the architecture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So, don't do the thing to make you feel right. Don’t say: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"You are wrong. The system is under heavy load. The stateless pattern will help us with that!"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Instead, answer smartly to get everyone's approval: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"That's a great point. We actually had a lot of thinking about</a:t>
            </a:r>
            <a:br>
              <a:rPr lang="en-US" dirty="0"/>
            </a:br>
            <a:r>
              <a:rPr lang="en-US" dirty="0"/>
              <a:t>this specific issue, and we believe this is the better option. </a:t>
            </a:r>
            <a:br>
              <a:rPr lang="en-US" dirty="0"/>
            </a:br>
            <a:r>
              <a:rPr lang="en-US" dirty="0"/>
              <a:t>Let's have a further meeting to discuss it in more detail?"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This way you got more respect and avoided a long and boring</a:t>
            </a:r>
            <a:br>
              <a:rPr lang="en-US" dirty="0"/>
            </a:br>
            <a:r>
              <a:rPr lang="en-US" dirty="0"/>
              <a:t>technical argument (and most probably the meeting afterwards)</a:t>
            </a:r>
          </a:p>
          <a:p>
            <a:pPr lvl="2">
              <a:lnSpc>
                <a:spcPct val="100000"/>
              </a:lnSpc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 skill required</a:t>
            </a:r>
          </a:p>
        </p:txBody>
      </p:sp>
    </p:spTree>
    <p:extLst>
      <p:ext uri="{BB962C8B-B14F-4D97-AF65-F5344CB8AC3E}">
        <p14:creationId xmlns:p14="http://schemas.microsoft.com/office/powerpoint/2010/main" val="195111536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69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Deal with organizational politics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We all want patterns and code, but you must cope with the politics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For example, the CTO of the project doesn't want to do microservices: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"It's new, untested, and immature pattern. It is too risky!"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No matter the case studies we provide him, he refuses to accept microservices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So instead of searching for technical solutions, try to understand the situation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It turns out the CTO is going to be replaced soon and he is just rejecting everything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So, a better approach is to prepare the future CTO and discuss the patterns with him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Being aware of organizational politics, but never be part of them!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It may give you short-term leverage, but in the long-term, it will hurt you badly!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 skill required</a:t>
            </a:r>
          </a:p>
        </p:txBody>
      </p:sp>
    </p:spTree>
    <p:extLst>
      <p:ext uri="{BB962C8B-B14F-4D97-AF65-F5344CB8AC3E}">
        <p14:creationId xmlns:p14="http://schemas.microsoft.com/office/powerpoint/2010/main" val="721310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05485" y="1670650"/>
            <a:ext cx="8648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000" b="1" noProof="1"/>
              <a:t>Ivaylo Kenov</a:t>
            </a:r>
            <a:r>
              <a:rPr lang="bg-BG" sz="2000" b="1" noProof="1"/>
              <a:t> –</a:t>
            </a:r>
            <a:r>
              <a:rPr lang="en-US" sz="2000" b="1" noProof="1"/>
              <a:t> Quality Code Advocate</a:t>
            </a:r>
          </a:p>
          <a:p>
            <a:pPr lvl="1">
              <a:lnSpc>
                <a:spcPct val="110000"/>
              </a:lnSpc>
              <a:spcBef>
                <a:spcPts val="0"/>
              </a:spcBef>
            </a:pPr>
            <a:r>
              <a:rPr lang="en-US" sz="1800" dirty="0"/>
              <a:t>Various job titles at the same time:</a:t>
            </a:r>
            <a:endParaRPr lang="bg-BG" sz="1800" dirty="0"/>
          </a:p>
          <a:p>
            <a:pPr lvl="2">
              <a:lnSpc>
                <a:spcPct val="110000"/>
              </a:lnSpc>
              <a:spcBef>
                <a:spcPts val="0"/>
              </a:spcBef>
            </a:pPr>
            <a:r>
              <a:rPr lang="en-US" sz="1600" dirty="0"/>
              <a:t>Organizer &amp; Speaker @ Code It Up</a:t>
            </a:r>
          </a:p>
          <a:p>
            <a:pPr lvl="2">
              <a:lnSpc>
                <a:spcPct val="110000"/>
              </a:lnSpc>
              <a:spcBef>
                <a:spcPts val="0"/>
              </a:spcBef>
            </a:pPr>
            <a:r>
              <a:rPr lang="en-US" sz="1600" dirty="0"/>
              <a:t>CTO @ </a:t>
            </a:r>
            <a:r>
              <a:rPr lang="en-US" sz="1600" dirty="0" err="1"/>
              <a:t>SoftUni</a:t>
            </a:r>
            <a:endParaRPr lang="en-US" sz="1600" dirty="0"/>
          </a:p>
          <a:p>
            <a:pPr lvl="2">
              <a:lnSpc>
                <a:spcPct val="110000"/>
              </a:lnSpc>
              <a:spcBef>
                <a:spcPts val="0"/>
              </a:spcBef>
            </a:pPr>
            <a:r>
              <a:rPr lang="en-US" sz="1600" dirty="0"/>
              <a:t>Full Stack Technical Trainer @ Everywhere</a:t>
            </a:r>
          </a:p>
          <a:p>
            <a:pPr lvl="2">
              <a:lnSpc>
                <a:spcPct val="110000"/>
              </a:lnSpc>
              <a:spcBef>
                <a:spcPts val="0"/>
              </a:spcBef>
            </a:pPr>
            <a:r>
              <a:rPr lang="en-US" sz="1600" dirty="0"/>
              <a:t>Code General @ </a:t>
            </a:r>
            <a:r>
              <a:rPr lang="en-US" sz="1600" dirty="0">
                <a:hlinkClick r:id="rId2"/>
              </a:rPr>
              <a:t>https://MyTestedASP.NET</a:t>
            </a:r>
            <a:endParaRPr lang="en-US" sz="1600" dirty="0"/>
          </a:p>
          <a:p>
            <a:pPr lvl="2">
              <a:lnSpc>
                <a:spcPct val="110000"/>
              </a:lnSpc>
              <a:spcBef>
                <a:spcPts val="0"/>
              </a:spcBef>
            </a:pPr>
            <a:r>
              <a:rPr lang="en-US" sz="1600" dirty="0"/>
              <a:t>Meme Copy Machine @ Daily Programming Fun </a:t>
            </a:r>
          </a:p>
          <a:p>
            <a:pPr lvl="2">
              <a:lnSpc>
                <a:spcPct val="110000"/>
              </a:lnSpc>
              <a:spcBef>
                <a:spcPts val="0"/>
              </a:spcBef>
            </a:pPr>
            <a:r>
              <a:rPr lang="en-US" sz="1600" i="1" dirty="0"/>
              <a:t>{Insert Job Title Here}</a:t>
            </a:r>
          </a:p>
          <a:p>
            <a:pPr lvl="1">
              <a:lnSpc>
                <a:spcPct val="110000"/>
              </a:lnSpc>
              <a:spcBef>
                <a:spcPts val="0"/>
              </a:spcBef>
            </a:pPr>
            <a:r>
              <a:rPr lang="en-US" sz="1800" dirty="0"/>
              <a:t>Contacts</a:t>
            </a:r>
          </a:p>
          <a:p>
            <a:pPr lvl="2">
              <a:lnSpc>
                <a:spcPct val="110000"/>
              </a:lnSpc>
              <a:spcBef>
                <a:spcPts val="0"/>
              </a:spcBef>
            </a:pPr>
            <a:r>
              <a:rPr lang="en-US" sz="1600" dirty="0">
                <a:hlinkClick r:id="rId3"/>
              </a:rPr>
              <a:t>https://github.com/ivaylokenov</a:t>
            </a:r>
            <a:r>
              <a:rPr lang="en-US" sz="1600" dirty="0"/>
              <a:t> </a:t>
            </a:r>
          </a:p>
          <a:p>
            <a:pPr lvl="2">
              <a:lnSpc>
                <a:spcPct val="110000"/>
              </a:lnSpc>
              <a:spcBef>
                <a:spcPts val="0"/>
              </a:spcBef>
            </a:pPr>
            <a:r>
              <a:rPr lang="en-US" sz="1600" dirty="0">
                <a:hlinkClick r:id="rId4"/>
              </a:rPr>
              <a:t>https://facebook.com/ivaylo.kenov</a:t>
            </a:r>
            <a:endParaRPr lang="en-US" sz="1600" dirty="0"/>
          </a:p>
          <a:p>
            <a:pPr lvl="2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dirty="0">
                <a:hlinkClick r:id="rId5"/>
              </a:rPr>
              <a:t>https://linkedin.com/in/kenov</a:t>
            </a:r>
            <a:r>
              <a:rPr lang="en-US" sz="1600" dirty="0"/>
              <a:t> </a:t>
            </a:r>
          </a:p>
          <a:p>
            <a:pPr lvl="2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dirty="0">
                <a:hlinkClick r:id="rId6"/>
              </a:rPr>
              <a:t>https://www.instagram.com/ivaylokenov/</a:t>
            </a:r>
            <a:endParaRPr lang="en-US" sz="1600" dirty="0"/>
          </a:p>
          <a:p>
            <a:pPr lvl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800" dirty="0"/>
              <a:t>YouTube</a:t>
            </a:r>
            <a:endParaRPr lang="bg-BG" sz="1800" dirty="0"/>
          </a:p>
          <a:p>
            <a:pPr lvl="2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dirty="0">
                <a:hlinkClick r:id="rId7"/>
              </a:rPr>
              <a:t>https://youtube.com/MyTestedASPNETTV</a:t>
            </a:r>
            <a:r>
              <a:rPr lang="bg-BG" sz="1600" dirty="0"/>
              <a:t> </a:t>
            </a:r>
            <a:endParaRPr lang="en-US" sz="16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Presenter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7CF75C8-30E5-464B-8C48-36F42680B9D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54274" y="1970786"/>
            <a:ext cx="3940919" cy="3429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82218060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70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Public speaking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Architects have no formal authority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They do not take the final decision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Therefore, you can influence using speaking skills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You will be part of many meetings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You must be able to stand in front of an audience and present your solution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Here are the main concepts: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Define a clear goal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Know your audience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Be confident or pretend it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Don't read the content from slides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Maintain eye contact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Take a course on public speaking. It is very important skill!</a:t>
            </a:r>
          </a:p>
          <a:p>
            <a:pPr lvl="1">
              <a:lnSpc>
                <a:spcPct val="100000"/>
              </a:lnSpc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 skill required</a:t>
            </a:r>
          </a:p>
        </p:txBody>
      </p:sp>
    </p:spTree>
    <p:extLst>
      <p:ext uri="{BB962C8B-B14F-4D97-AF65-F5344CB8AC3E}">
        <p14:creationId xmlns:p14="http://schemas.microsoft.com/office/powerpoint/2010/main" val="426827908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71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Constant learning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The development world changes in a blink of an eye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Always keep learning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 lot of frameworks get completely forgotten in months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Consider jQuery or Grunt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Some of you may have never used it!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Angular is also dying right now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There are better alternative – React, Vue, the new kid Svelte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You may not like that, but keep adapting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You do not have to know the tools in detail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That's the developer's job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You should know when and why to use a tool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Main source – blogs, books and webinars</a:t>
            </a:r>
          </a:p>
          <a:p>
            <a:pPr lvl="1"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 skill required</a:t>
            </a:r>
          </a:p>
        </p:txBody>
      </p:sp>
    </p:spTree>
    <p:extLst>
      <p:ext uri="{BB962C8B-B14F-4D97-AF65-F5344CB8AC3E}">
        <p14:creationId xmlns:p14="http://schemas.microsoft.com/office/powerpoint/2010/main" val="99298291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72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Find your personality traits</a:t>
            </a:r>
          </a:p>
          <a:p>
            <a:pPr>
              <a:lnSpc>
                <a:spcPct val="100000"/>
              </a:lnSpc>
            </a:pPr>
            <a:r>
              <a:rPr lang="en-US" dirty="0"/>
              <a:t>There is a good test for that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16 Personalities - </a:t>
            </a:r>
            <a:r>
              <a:rPr lang="en-GB" b="0" i="0" u="none" strike="noStrike" dirty="0">
                <a:solidFill>
                  <a:srgbClr val="007791"/>
                </a:solidFill>
                <a:effectLst/>
                <a:latin typeface="sf pro text"/>
                <a:hlinkClick r:id="rId2"/>
              </a:rPr>
              <a:t>https://www.16personalities.com/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Great architect is that it requires somewhat incompatible personality traits</a:t>
            </a:r>
          </a:p>
          <a:p>
            <a:pPr>
              <a:lnSpc>
                <a:spcPct val="100000"/>
              </a:lnSpc>
            </a:pPr>
            <a:r>
              <a:rPr lang="en-US" dirty="0"/>
              <a:t>You need very strong intuition, insight, and vision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Introvert-Analytical personalities are quite strong in that area</a:t>
            </a:r>
          </a:p>
          <a:p>
            <a:pPr>
              <a:lnSpc>
                <a:spcPct val="100000"/>
              </a:lnSpc>
            </a:pPr>
            <a:r>
              <a:rPr lang="en-US" dirty="0"/>
              <a:t>But you're also going to need strong communication and leadership skills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This requires an Extrovert-Feeling personality</a:t>
            </a:r>
          </a:p>
          <a:p>
            <a:pPr>
              <a:lnSpc>
                <a:spcPct val="100000"/>
              </a:lnSpc>
            </a:pPr>
            <a:r>
              <a:rPr lang="en-US" dirty="0"/>
              <a:t>Find your weaknesses in the 4 architect skills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Insight, Leadership, Vision, and Communication</a:t>
            </a:r>
          </a:p>
          <a:p>
            <a:pPr marL="457200" lvl="1" indent="0">
              <a:lnSpc>
                <a:spcPct val="100000"/>
              </a:lnSpc>
              <a:buNone/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Assess Yourself</a:t>
            </a:r>
          </a:p>
        </p:txBody>
      </p:sp>
    </p:spTree>
    <p:extLst>
      <p:ext uri="{BB962C8B-B14F-4D97-AF65-F5344CB8AC3E}">
        <p14:creationId xmlns:p14="http://schemas.microsoft.com/office/powerpoint/2010/main" val="92704565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73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My test resulted in Assertive Commander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Like Steve Jobs, Gordon Ramsay, Jim Carrey, Dr. Strange, and others</a:t>
            </a:r>
          </a:p>
          <a:p>
            <a:pPr>
              <a:lnSpc>
                <a:spcPct val="100000"/>
              </a:lnSpc>
            </a:pPr>
            <a:r>
              <a:rPr lang="en-US" dirty="0"/>
              <a:t>I love good challenges and achievements</a:t>
            </a:r>
          </a:p>
          <a:p>
            <a:pPr>
              <a:lnSpc>
                <a:spcPct val="100000"/>
              </a:lnSpc>
            </a:pPr>
            <a:r>
              <a:rPr lang="en-US" dirty="0"/>
              <a:t>I have ruthless level of rationality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But I overwhelm the more sensitive people</a:t>
            </a:r>
          </a:p>
          <a:p>
            <a:pPr>
              <a:lnSpc>
                <a:spcPct val="100000"/>
              </a:lnSpc>
            </a:pPr>
            <a:r>
              <a:rPr lang="en-US" dirty="0"/>
              <a:t>Strength – efficient, energetic, self-confident, strategic, inspiring</a:t>
            </a:r>
          </a:p>
          <a:p>
            <a:pPr>
              <a:lnSpc>
                <a:spcPct val="100000"/>
              </a:lnSpc>
            </a:pPr>
            <a:r>
              <a:rPr lang="en-US" dirty="0"/>
              <a:t>Weaknesses – stubborn, impatient, intolerant, arrogant, emotionless</a:t>
            </a:r>
          </a:p>
          <a:p>
            <a:pPr>
              <a:lnSpc>
                <a:spcPct val="100000"/>
              </a:lnSpc>
            </a:pPr>
            <a:r>
              <a:rPr lang="en-US" dirty="0"/>
              <a:t>Perfect career path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Executive positions or entrepreneurship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 crave responsibility, growth, and opportunity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Remember the back story?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assessment</a:t>
            </a:r>
          </a:p>
        </p:txBody>
      </p:sp>
    </p:spTree>
    <p:extLst>
      <p:ext uri="{BB962C8B-B14F-4D97-AF65-F5344CB8AC3E}">
        <p14:creationId xmlns:p14="http://schemas.microsoft.com/office/powerpoint/2010/main" val="325725188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74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Bad communication habits: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Criticism – do not criticize without valid arguments and background knowledge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Contempt – do not underestimate people and their abilities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Defensiveness – do not attach yourself to your own solutions and designs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Stonewalling – being stubborn about everything you do not believe in</a:t>
            </a:r>
          </a:p>
          <a:p>
            <a:pPr>
              <a:lnSpc>
                <a:spcPct val="100000"/>
              </a:lnSpc>
            </a:pPr>
            <a:r>
              <a:rPr lang="en-US" dirty="0"/>
              <a:t>Remember that you want to inspire and motivate the people around you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You can only accomplish this with healthy, powerful, and uplifting communication</a:t>
            </a:r>
          </a:p>
          <a:p>
            <a:pPr>
              <a:lnSpc>
                <a:spcPct val="100000"/>
              </a:lnSpc>
            </a:pPr>
            <a:r>
              <a:rPr lang="en-US" dirty="0"/>
              <a:t>You can try the questions from the provided document</a:t>
            </a:r>
          </a:p>
          <a:p>
            <a:pPr>
              <a:lnSpc>
                <a:spcPct val="100000"/>
              </a:lnSpc>
            </a:pPr>
            <a:r>
              <a:rPr lang="en-US" dirty="0"/>
              <a:t>Think how you can improve yourself!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Assess Yourself - Communication </a:t>
            </a:r>
          </a:p>
        </p:txBody>
      </p:sp>
    </p:spTree>
    <p:extLst>
      <p:ext uri="{BB962C8B-B14F-4D97-AF65-F5344CB8AC3E}">
        <p14:creationId xmlns:p14="http://schemas.microsoft.com/office/powerpoint/2010/main" val="324389104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75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Leadership is tricky business. You need: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Socio-Political Power – how you present yourself unconsciously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Positional Power – what is current position in a group or organization (paid or unpaid)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Informal Power – what power the other people give you "by default"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Historical Power – growing up, childhood and teen years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Personal Power – make friends, cope with challenges, bounce back from setbacks</a:t>
            </a:r>
          </a:p>
          <a:p>
            <a:pPr>
              <a:lnSpc>
                <a:spcPct val="100000"/>
              </a:lnSpc>
            </a:pPr>
            <a:r>
              <a:rPr lang="en-US" dirty="0"/>
              <a:t>You can try the questions from the provided document</a:t>
            </a:r>
          </a:p>
          <a:p>
            <a:pPr>
              <a:lnSpc>
                <a:spcPct val="100000"/>
              </a:lnSpc>
            </a:pPr>
            <a:r>
              <a:rPr lang="en-US" dirty="0"/>
              <a:t>Think how you can improve yourself!</a:t>
            </a:r>
          </a:p>
          <a:p>
            <a:pPr>
              <a:lnSpc>
                <a:spcPct val="100000"/>
              </a:lnSpc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Assess Yourself - Leadership </a:t>
            </a:r>
          </a:p>
        </p:txBody>
      </p:sp>
    </p:spTree>
    <p:extLst>
      <p:ext uri="{BB962C8B-B14F-4D97-AF65-F5344CB8AC3E}">
        <p14:creationId xmlns:p14="http://schemas.microsoft.com/office/powerpoint/2010/main" val="279583383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76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Throughout the years, I've dealt with all of it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Criticism, contempt, defensiveness, and stonewalling</a:t>
            </a:r>
          </a:p>
          <a:p>
            <a:pPr>
              <a:lnSpc>
                <a:spcPct val="100000"/>
              </a:lnSpc>
            </a:pPr>
            <a:r>
              <a:rPr lang="en-US" dirty="0"/>
              <a:t>I learnt with time how to solve these personal issues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Mainly by thinking about them during various situations</a:t>
            </a:r>
          </a:p>
          <a:p>
            <a:pPr>
              <a:lnSpc>
                <a:spcPct val="100000"/>
              </a:lnSpc>
            </a:pPr>
            <a:r>
              <a:rPr lang="en-US"/>
              <a:t>I </a:t>
            </a:r>
            <a:r>
              <a:rPr lang="en-US" dirty="0"/>
              <a:t>also worked hard for my power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Socio-Political Power – I was never the "cool" guy, so I started doing "cooler" things that I like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Positional Power – I always accepted challenges and learnt on the fly (remember the back story?)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Informal Power – I always try to help and mentor others or at least point them in a direction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Historical Power – anxiety, shame, getting bullied, hard to recover from these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Personal Power – had a great depression 3 years ago after a huge failure</a:t>
            </a:r>
          </a:p>
          <a:p>
            <a:pPr lvl="1"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assessment</a:t>
            </a:r>
          </a:p>
        </p:txBody>
      </p:sp>
    </p:spTree>
    <p:extLst>
      <p:ext uri="{BB962C8B-B14F-4D97-AF65-F5344CB8AC3E}">
        <p14:creationId xmlns:p14="http://schemas.microsoft.com/office/powerpoint/2010/main" val="60568431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914400" y="2667000"/>
            <a:ext cx="10363200" cy="9037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GB" dirty="0"/>
              <a:t>What Is Software Architecture?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211036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78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Structured solution to address all common software attributes: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Meets all the requirements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Performance optimized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Security in check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Manageability for developers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Scalability for business growth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Accessibility for easier user experience</a:t>
            </a:r>
          </a:p>
          <a:p>
            <a:pPr>
              <a:lnSpc>
                <a:spcPct val="100000"/>
              </a:lnSpc>
            </a:pPr>
            <a:r>
              <a:rPr lang="en-US" dirty="0"/>
              <a:t>Major requirements: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User requirements – the way end-users interact with the system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Business requirements – cheaper, faster, better than competitors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IT system requirements – infrastructure requirements</a:t>
            </a:r>
          </a:p>
          <a:p>
            <a:pPr lvl="1"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architecture</a:t>
            </a:r>
          </a:p>
        </p:txBody>
      </p:sp>
    </p:spTree>
    <p:extLst>
      <p:ext uri="{BB962C8B-B14F-4D97-AF65-F5344CB8AC3E}">
        <p14:creationId xmlns:p14="http://schemas.microsoft.com/office/powerpoint/2010/main" val="118297320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79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The structural elements and interfaces composing the system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Objects – the low-level building blocks of the system</a:t>
            </a:r>
          </a:p>
          <a:p>
            <a:pPr>
              <a:lnSpc>
                <a:spcPct val="100000"/>
              </a:lnSpc>
            </a:pPr>
            <a:r>
              <a:rPr lang="en-US" dirty="0"/>
              <a:t>How these elements behave in collaboration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How communication is done in the architecture</a:t>
            </a:r>
          </a:p>
          <a:p>
            <a:pPr>
              <a:lnSpc>
                <a:spcPct val="100000"/>
              </a:lnSpc>
            </a:pPr>
            <a:r>
              <a:rPr lang="en-US" dirty="0"/>
              <a:t>The composition of elements into larger subsystems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How the elements are mapped to trees or graphs – the high-level data structure</a:t>
            </a:r>
          </a:p>
          <a:p>
            <a:pPr>
              <a:lnSpc>
                <a:spcPct val="100000"/>
              </a:lnSpc>
            </a:pPr>
            <a:r>
              <a:rPr lang="en-US" dirty="0"/>
              <a:t>The architectural style that guides this composition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composes an architecture?</a:t>
            </a:r>
          </a:p>
        </p:txBody>
      </p:sp>
    </p:spTree>
    <p:extLst>
      <p:ext uri="{BB962C8B-B14F-4D97-AF65-F5344CB8AC3E}">
        <p14:creationId xmlns:p14="http://schemas.microsoft.com/office/powerpoint/2010/main" val="20569148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Lab08 offers product development services </a:t>
            </a:r>
          </a:p>
          <a:p>
            <a:pPr>
              <a:lnSpc>
                <a:spcPct val="100000"/>
              </a:lnSpc>
            </a:pPr>
            <a:r>
              <a:rPr lang="en-US" dirty="0"/>
              <a:t>The company works with clients from the Scandinavian </a:t>
            </a:r>
            <a:br>
              <a:rPr lang="en-US" dirty="0"/>
            </a:br>
            <a:r>
              <a:rPr lang="en-US" dirty="0"/>
              <a:t>market, developing web </a:t>
            </a:r>
            <a:br>
              <a:rPr lang="en-US" dirty="0"/>
            </a:br>
            <a:r>
              <a:rPr lang="en-US" dirty="0"/>
              <a:t>platforms in various domains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Video-based user testing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Issuance and verification of digital credentials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Marketing through gamification and influencer-based social media marketing</a:t>
            </a:r>
          </a:p>
          <a:p>
            <a:pPr>
              <a:lnSpc>
                <a:spcPct val="100000"/>
              </a:lnSpc>
            </a:pPr>
            <a:r>
              <a:rPr lang="en-US" dirty="0"/>
              <a:t>When a Lab08 employee seeks development - the person can move on to a new </a:t>
            </a:r>
            <a:br>
              <a:rPr lang="en-US" dirty="0"/>
            </a:br>
            <a:r>
              <a:rPr lang="en-US" dirty="0"/>
              <a:t>product or domain within the company, being able to explore the product </a:t>
            </a:r>
            <a:br>
              <a:rPr lang="en-US" dirty="0"/>
            </a:br>
            <a:r>
              <a:rPr lang="en-US" dirty="0"/>
              <a:t>area in depth</a:t>
            </a:r>
          </a:p>
          <a:p>
            <a:pPr>
              <a:lnSpc>
                <a:spcPct val="100000"/>
              </a:lnSpc>
            </a:pPr>
            <a:r>
              <a:rPr lang="en-US" dirty="0"/>
              <a:t>Careers: </a:t>
            </a:r>
            <a:r>
              <a:rPr lang="en-US" dirty="0">
                <a:hlinkClick r:id="rId2"/>
              </a:rPr>
              <a:t>https://lab08.com/careers/</a:t>
            </a:r>
            <a:r>
              <a:rPr lang="en-US" dirty="0"/>
              <a:t> 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Exclusive workshop partner – lab08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FBEA79-35BE-4254-95DC-3B9DEB3D87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5661" y="1712549"/>
            <a:ext cx="2571750" cy="10858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26831948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80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Additionally, our design should cover:</a:t>
            </a:r>
          </a:p>
          <a:p>
            <a:pPr lvl="1">
              <a:lnSpc>
                <a:spcPct val="100000"/>
              </a:lnSpc>
            </a:pPr>
            <a:r>
              <a:rPr lang="en-GB" dirty="0"/>
              <a:t>Functionality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GB" dirty="0"/>
              <a:t>Usability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GB" dirty="0"/>
              <a:t>Resilience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GB" dirty="0"/>
              <a:t>Performance</a:t>
            </a:r>
          </a:p>
          <a:p>
            <a:pPr lvl="1">
              <a:lnSpc>
                <a:spcPct val="100000"/>
              </a:lnSpc>
            </a:pPr>
            <a:r>
              <a:rPr lang="en-GB" dirty="0"/>
              <a:t>Economic and technology constraints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GB" dirty="0"/>
              <a:t>Trade-offs and aesthetic concerns</a:t>
            </a:r>
          </a:p>
          <a:p>
            <a:pPr>
              <a:lnSpc>
                <a:spcPct val="100000"/>
              </a:lnSpc>
            </a:pPr>
            <a:r>
              <a:rPr lang="en-GB" dirty="0"/>
              <a:t>The goal is to: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Document high-level structure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Do not go into implementation details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Minimize complexity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Address all requirements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Be compatible with all use cases and scenarios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composes an architecture?</a:t>
            </a:r>
          </a:p>
        </p:txBody>
      </p:sp>
    </p:spTree>
    <p:extLst>
      <p:ext uri="{BB962C8B-B14F-4D97-AF65-F5344CB8AC3E}">
        <p14:creationId xmlns:p14="http://schemas.microsoft.com/office/powerpoint/2010/main" val="417246485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81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843177"/>
            <a:ext cx="11696797" cy="5458202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Separation of Concerns</a:t>
            </a:r>
          </a:p>
          <a:p>
            <a:pPr>
              <a:lnSpc>
                <a:spcPct val="100000"/>
              </a:lnSpc>
            </a:pPr>
            <a:r>
              <a:rPr lang="en-US" dirty="0"/>
              <a:t>Encapsulation</a:t>
            </a:r>
          </a:p>
          <a:p>
            <a:r>
              <a:rPr lang="en-US" dirty="0"/>
              <a:t>Dependency Inversion</a:t>
            </a:r>
          </a:p>
          <a:p>
            <a:r>
              <a:rPr lang="en-US" dirty="0"/>
              <a:t>Explicit Components</a:t>
            </a:r>
          </a:p>
          <a:p>
            <a:r>
              <a:rPr lang="en-US" dirty="0"/>
              <a:t>Single Responsibility</a:t>
            </a:r>
          </a:p>
          <a:p>
            <a:r>
              <a:rPr lang="en-US" dirty="0"/>
              <a:t>Don’t Repeat Yourself </a:t>
            </a:r>
          </a:p>
          <a:p>
            <a:r>
              <a:rPr lang="en-US" dirty="0"/>
              <a:t>Persistence &amp; Infrastructure Ignorance</a:t>
            </a:r>
          </a:p>
          <a:p>
            <a:r>
              <a:rPr lang="en-US" dirty="0"/>
              <a:t>Presentation Ignorance</a:t>
            </a:r>
          </a:p>
          <a:p>
            <a:r>
              <a:rPr lang="en-US" dirty="0"/>
              <a:t>Bounded Contexts</a:t>
            </a:r>
          </a:p>
          <a:p>
            <a:r>
              <a:rPr lang="en-US" dirty="0"/>
              <a:t>Testability</a:t>
            </a:r>
            <a:br>
              <a:rPr lang="en-US" dirty="0"/>
            </a:br>
            <a:br>
              <a:rPr lang="en-US" dirty="0"/>
            </a:b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architecture needs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0DE6182-0F58-429E-A0D9-AA70D8424F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4605" y="2097088"/>
            <a:ext cx="5823717" cy="3605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572533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82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843177"/>
            <a:ext cx="11696797" cy="5458202"/>
          </a:xfrm>
        </p:spPr>
        <p:txBody>
          <a:bodyPr>
            <a:normAutofit/>
          </a:bodyPr>
          <a:lstStyle/>
          <a:p>
            <a:r>
              <a:rPr lang="en-US" dirty="0"/>
              <a:t>Layers:</a:t>
            </a:r>
          </a:p>
          <a:p>
            <a:pPr lvl="1"/>
            <a:r>
              <a:rPr lang="en-US" dirty="0"/>
              <a:t>System, Sub-systems, Layers, Components, Classes, Data and Methods</a:t>
            </a:r>
          </a:p>
          <a:p>
            <a:r>
              <a:rPr lang="en-US" dirty="0"/>
              <a:t>Bad Architecture:</a:t>
            </a:r>
          </a:p>
          <a:p>
            <a:pPr lvl="1"/>
            <a:r>
              <a:rPr lang="en-US" dirty="0"/>
              <a:t>Complex, Incoherent, Brittle, Untestable, Unmaintainable </a:t>
            </a:r>
          </a:p>
          <a:p>
            <a:r>
              <a:rPr lang="en-US" dirty="0"/>
              <a:t>Good Architecture:</a:t>
            </a:r>
          </a:p>
          <a:p>
            <a:pPr lvl="1"/>
            <a:r>
              <a:rPr lang="en-US" dirty="0"/>
              <a:t>Simple, Understandable, Flexible, Testable, Maintainable</a:t>
            </a:r>
            <a:br>
              <a:rPr lang="en-US" dirty="0"/>
            </a:br>
            <a:br>
              <a:rPr lang="en-US" dirty="0"/>
            </a:b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 abstraction</a:t>
            </a:r>
          </a:p>
        </p:txBody>
      </p:sp>
    </p:spTree>
    <p:extLst>
      <p:ext uri="{BB962C8B-B14F-4D97-AF65-F5344CB8AC3E}">
        <p14:creationId xmlns:p14="http://schemas.microsoft.com/office/powerpoint/2010/main" val="233882464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83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Build to change instead of building to last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You are going to change your solution multiple times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Create around modularity and flexibility</a:t>
            </a:r>
          </a:p>
          <a:p>
            <a:pPr>
              <a:lnSpc>
                <a:spcPct val="100000"/>
              </a:lnSpc>
            </a:pPr>
            <a:r>
              <a:rPr lang="en-US" dirty="0"/>
              <a:t>Use models, but only to analyze and reduce risk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The models should be more abstract, otherwise you are taking the role of a developer</a:t>
            </a:r>
          </a:p>
          <a:p>
            <a:pPr>
              <a:lnSpc>
                <a:spcPct val="100000"/>
              </a:lnSpc>
            </a:pPr>
            <a:r>
              <a:rPr lang="en-US" dirty="0"/>
              <a:t>Use visualizations to communicate and collaborate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Your architecture is going to be a large diagram</a:t>
            </a:r>
          </a:p>
          <a:p>
            <a:pPr>
              <a:lnSpc>
                <a:spcPct val="100000"/>
              </a:lnSpc>
            </a:pPr>
            <a:r>
              <a:rPr lang="en-US" dirty="0"/>
              <a:t>Identify and research critical points of failure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Put in work in research in everything advanced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Security, scalability, resiliency 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Software Architecture Design Tips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762469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84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The goal of a software architect is to minimize complexity</a:t>
            </a:r>
          </a:p>
          <a:p>
            <a:pPr>
              <a:lnSpc>
                <a:spcPct val="100000"/>
              </a:lnSpc>
            </a:pPr>
            <a:r>
              <a:rPr lang="en-US" dirty="0"/>
              <a:t>This can be accomplished by separating the design into different areas of concern</a:t>
            </a:r>
            <a:endParaRPr lang="bg-BG" dirty="0"/>
          </a:p>
          <a:p>
            <a:pPr>
              <a:lnSpc>
                <a:spcPct val="100000"/>
              </a:lnSpc>
            </a:pPr>
            <a:r>
              <a:rPr lang="en-US" dirty="0"/>
              <a:t>Also known as modules (or components)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Areas Of Software Architectures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75C7A74-CEAF-41FA-A8E2-E94317C017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6576" y="3347357"/>
            <a:ext cx="4182669" cy="310189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6509584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85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Separation of concerns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Each object and module should be in its own concern and context</a:t>
            </a:r>
          </a:p>
          <a:p>
            <a:pPr>
              <a:lnSpc>
                <a:spcPct val="100000"/>
              </a:lnSpc>
            </a:pPr>
            <a:r>
              <a:rPr lang="en-US" dirty="0"/>
              <a:t>Single responsibility principle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Elements in our design must have a single purpose</a:t>
            </a:r>
          </a:p>
          <a:p>
            <a:pPr>
              <a:lnSpc>
                <a:spcPct val="100000"/>
              </a:lnSpc>
            </a:pPr>
            <a:r>
              <a:rPr lang="en-US" dirty="0"/>
              <a:t>Principle of least knowledge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Components do not know about the internals of other components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Done through interfaces</a:t>
            </a:r>
          </a:p>
          <a:p>
            <a:pPr>
              <a:lnSpc>
                <a:spcPct val="100000"/>
              </a:lnSpc>
            </a:pPr>
            <a:r>
              <a:rPr lang="en-US" dirty="0"/>
              <a:t>Don’t repeat yourself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Don't have multiple components with the same purpose</a:t>
            </a:r>
          </a:p>
          <a:p>
            <a:pPr>
              <a:lnSpc>
                <a:spcPct val="100000"/>
              </a:lnSpc>
            </a:pPr>
            <a:r>
              <a:rPr lang="en-US" dirty="0"/>
              <a:t>Minimize upfront design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Try to design the minimum architecture so that developers can work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You will polish the next sections later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Principles Of Software Architectures</a:t>
            </a:r>
          </a:p>
        </p:txBody>
      </p:sp>
    </p:spTree>
    <p:extLst>
      <p:ext uri="{BB962C8B-B14F-4D97-AF65-F5344CB8AC3E}">
        <p14:creationId xmlns:p14="http://schemas.microsoft.com/office/powerpoint/2010/main" val="87647045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86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Use consistent patterns in each layer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If you decide to use MVC pattern in the presentation layer – stick to it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If you use CQRS in the application layer – stick to it</a:t>
            </a:r>
          </a:p>
          <a:p>
            <a:pPr>
              <a:lnSpc>
                <a:spcPct val="100000"/>
              </a:lnSpc>
            </a:pPr>
            <a:r>
              <a:rPr lang="en-US" dirty="0"/>
              <a:t>Do not duplicate functionality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Do not have a caching component in all layers</a:t>
            </a:r>
          </a:p>
          <a:p>
            <a:pPr>
              <a:lnSpc>
                <a:spcPct val="100000"/>
              </a:lnSpc>
            </a:pPr>
            <a:r>
              <a:rPr lang="en-US" dirty="0"/>
              <a:t>Prefer composition over inheritance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It is complicated to create huge hierarchies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Work with the Lead Developer here</a:t>
            </a:r>
          </a:p>
          <a:p>
            <a:pPr>
              <a:lnSpc>
                <a:spcPct val="100000"/>
              </a:lnSpc>
            </a:pPr>
            <a:r>
              <a:rPr lang="en-US" dirty="0"/>
              <a:t>Establish a code convention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Define the code style and preferably automate it 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Work with the Lead Developer here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General Guidelines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867978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87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Separate areas of concern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Each layer should have one role only</a:t>
            </a:r>
          </a:p>
          <a:p>
            <a:pPr>
              <a:lnSpc>
                <a:spcPct val="100000"/>
              </a:lnSpc>
            </a:pPr>
            <a:r>
              <a:rPr lang="en-US" dirty="0"/>
              <a:t>Define communication between layers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How does the presentation layer communicate with the business layer? </a:t>
            </a:r>
          </a:p>
          <a:p>
            <a:pPr>
              <a:lnSpc>
                <a:spcPct val="100000"/>
              </a:lnSpc>
            </a:pPr>
            <a:r>
              <a:rPr lang="en-US" dirty="0"/>
              <a:t>Use abstraction to loosely couple layers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Use interfaces for every communication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Objects should not be tight to a particular platform or technology</a:t>
            </a:r>
          </a:p>
          <a:p>
            <a:pPr>
              <a:lnSpc>
                <a:spcPct val="100000"/>
              </a:lnSpc>
            </a:pPr>
            <a:r>
              <a:rPr lang="en-US" dirty="0"/>
              <a:t>Don’t mix different types of components in a layer </a:t>
            </a:r>
          </a:p>
          <a:p>
            <a:pPr>
              <a:lnSpc>
                <a:spcPct val="100000"/>
              </a:lnSpc>
            </a:pPr>
            <a:r>
              <a:rPr lang="en-US" dirty="0"/>
              <a:t>Use a consistent data format within a layer</a:t>
            </a:r>
          </a:p>
          <a:p>
            <a:pPr lvl="1">
              <a:lnSpc>
                <a:spcPct val="100000"/>
              </a:lnSpc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Layer Guidelines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696031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88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No component should rely on the internals of another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Components should be black boxes</a:t>
            </a:r>
          </a:p>
          <a:p>
            <a:pPr>
              <a:lnSpc>
                <a:spcPct val="100000"/>
              </a:lnSpc>
            </a:pPr>
            <a:r>
              <a:rPr lang="en-US" dirty="0"/>
              <a:t>Do not mix roles in a single components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Web controllers should not have business logic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Business layer should not have HTTP concerns </a:t>
            </a:r>
          </a:p>
          <a:p>
            <a:pPr>
              <a:lnSpc>
                <a:spcPct val="100000"/>
              </a:lnSpc>
            </a:pPr>
            <a:r>
              <a:rPr lang="en-US" dirty="0"/>
              <a:t>Define clear contracts for components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All public methods and properties should be scoped in advance</a:t>
            </a:r>
          </a:p>
          <a:p>
            <a:pPr>
              <a:lnSpc>
                <a:spcPct val="100000"/>
              </a:lnSpc>
            </a:pPr>
            <a:r>
              <a:rPr lang="en-US" dirty="0"/>
              <a:t>Abstract system wide components away from other layers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As soon you have a component which is accessible in multiple layers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Put it in a system-wide area of concern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Component Guidelines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850233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914400" y="2667000"/>
            <a:ext cx="10363200" cy="9037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GB" dirty="0"/>
              <a:t>Unified Modelling language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54840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843177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Target – junior to regular programmers with 0 to 2 years practical work</a:t>
            </a:r>
          </a:p>
          <a:p>
            <a:pPr>
              <a:lnSpc>
                <a:spcPct val="100000"/>
              </a:lnSpc>
            </a:pPr>
            <a:r>
              <a:rPr lang="en-US" dirty="0"/>
              <a:t>Help with: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Becoming better software developers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Code improvement in terms of quality and logic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Career choices and advancement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Interview preparation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And more</a:t>
            </a:r>
          </a:p>
          <a:p>
            <a:pPr>
              <a:lnSpc>
                <a:spcPct val="100000"/>
              </a:lnSpc>
            </a:pPr>
            <a:r>
              <a:rPr lang="en-US" dirty="0"/>
              <a:t>Approach – private groups, exclusive lessons, live classes, one-on-one meetings</a:t>
            </a:r>
          </a:p>
          <a:p>
            <a:pPr>
              <a:lnSpc>
                <a:spcPct val="100000"/>
              </a:lnSpc>
            </a:pPr>
            <a:r>
              <a:rPr lang="en-US" dirty="0"/>
              <a:t>From 2021 – project mentorship – DDD, Microservices, CI/CD, Kubernetes, and more</a:t>
            </a:r>
          </a:p>
          <a:p>
            <a:pPr>
              <a:lnSpc>
                <a:spcPct val="100000"/>
              </a:lnSpc>
            </a:pPr>
            <a:r>
              <a:rPr lang="en-US" dirty="0"/>
              <a:t>More information on </a:t>
            </a:r>
            <a:r>
              <a:rPr lang="en-US" dirty="0" err="1"/>
              <a:t>Patreon</a:t>
            </a:r>
            <a:r>
              <a:rPr lang="en-US" dirty="0"/>
              <a:t>: </a:t>
            </a:r>
            <a:r>
              <a:rPr lang="en-GB" b="1" dirty="0">
                <a:hlinkClick r:id="rId2"/>
              </a:rPr>
              <a:t>https://www.patreon.com/ivaylokenov</a:t>
            </a:r>
            <a:endParaRPr lang="en-US" b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It Up Mentorship program ON </a:t>
            </a:r>
            <a:r>
              <a:rPr lang="en-US" dirty="0" err="1"/>
              <a:t>Patreon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755042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90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From Wikipedia: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“A </a:t>
            </a:r>
            <a:r>
              <a:rPr lang="en-US" u="sng" dirty="0"/>
              <a:t>general-purpose</a:t>
            </a:r>
            <a:r>
              <a:rPr lang="en-US" dirty="0"/>
              <a:t>, developmental, modeling language that is intended to </a:t>
            </a:r>
            <a:br>
              <a:rPr lang="en-US" dirty="0"/>
            </a:br>
            <a:r>
              <a:rPr lang="en-US" dirty="0"/>
              <a:t>provide a </a:t>
            </a:r>
            <a:r>
              <a:rPr lang="en-US" u="sng" dirty="0"/>
              <a:t>standard</a:t>
            </a:r>
            <a:r>
              <a:rPr lang="en-US" dirty="0"/>
              <a:t> way to </a:t>
            </a:r>
            <a:r>
              <a:rPr lang="en-US" u="sng" dirty="0"/>
              <a:t>visualize</a:t>
            </a:r>
            <a:r>
              <a:rPr lang="en-US" dirty="0"/>
              <a:t> the </a:t>
            </a:r>
            <a:r>
              <a:rPr lang="en-US" u="sng" dirty="0"/>
              <a:t>design</a:t>
            </a:r>
            <a:r>
              <a:rPr lang="en-US" dirty="0"/>
              <a:t> of a system”</a:t>
            </a:r>
          </a:p>
          <a:p>
            <a:pPr>
              <a:lnSpc>
                <a:spcPct val="100000"/>
              </a:lnSpc>
            </a:pPr>
            <a:r>
              <a:rPr lang="en-US" dirty="0"/>
              <a:t>Main attributes:</a:t>
            </a:r>
          </a:p>
          <a:p>
            <a:pPr lvl="1">
              <a:lnSpc>
                <a:spcPct val="100000"/>
              </a:lnSpc>
            </a:pPr>
            <a:r>
              <a:rPr lang="en-GB" dirty="0"/>
              <a:t>Visual – it is easy to see the representation of the architecture</a:t>
            </a:r>
          </a:p>
          <a:p>
            <a:pPr lvl="1">
              <a:lnSpc>
                <a:spcPct val="100000"/>
              </a:lnSpc>
            </a:pPr>
            <a:r>
              <a:rPr lang="en-GB" dirty="0"/>
              <a:t>Abstract – it stays away from implementation details</a:t>
            </a:r>
          </a:p>
          <a:p>
            <a:pPr lvl="1">
              <a:lnSpc>
                <a:spcPct val="100000"/>
              </a:lnSpc>
            </a:pPr>
            <a:r>
              <a:rPr lang="en-GB" dirty="0"/>
              <a:t>Descriptive – shows the complete representation </a:t>
            </a:r>
          </a:p>
          <a:p>
            <a:pPr lvl="1">
              <a:lnSpc>
                <a:spcPct val="100000"/>
              </a:lnSpc>
            </a:pPr>
            <a:r>
              <a:rPr lang="en-GB" dirty="0"/>
              <a:t>Standard – UML is the world standard </a:t>
            </a:r>
          </a:p>
          <a:p>
            <a:pPr lvl="1">
              <a:lnSpc>
                <a:spcPct val="100000"/>
              </a:lnSpc>
            </a:pPr>
            <a:r>
              <a:rPr lang="en-GB" dirty="0"/>
              <a:t>Supports Code Generation – specific sections can be converted to code</a:t>
            </a:r>
          </a:p>
          <a:p>
            <a:pPr lvl="1">
              <a:lnSpc>
                <a:spcPct val="100000"/>
              </a:lnSpc>
            </a:pPr>
            <a:r>
              <a:rPr lang="en-GB" dirty="0"/>
              <a:t>Supports Reverse Engineering – create UML from code</a:t>
            </a:r>
          </a:p>
          <a:p>
            <a:pPr>
              <a:lnSpc>
                <a:spcPct val="100000"/>
              </a:lnSpc>
            </a:pPr>
            <a:r>
              <a:rPr lang="en-GB" dirty="0"/>
              <a:t>You should know it in case the client wants it</a:t>
            </a:r>
          </a:p>
          <a:p>
            <a:pPr lvl="1">
              <a:lnSpc>
                <a:spcPct val="100000"/>
              </a:lnSpc>
            </a:pPr>
            <a:r>
              <a:rPr lang="en-GB" dirty="0"/>
              <a:t>But can easily avoid it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UML?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921464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91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Models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Container for the design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Are you looking at the entire system? A subsystem? A feature?</a:t>
            </a:r>
          </a:p>
          <a:p>
            <a:pPr>
              <a:lnSpc>
                <a:spcPct val="100000"/>
              </a:lnSpc>
            </a:pPr>
            <a:r>
              <a:rPr lang="en-US" dirty="0"/>
              <a:t>Views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 way to look at the system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Is it an external view? Or the internal structure?</a:t>
            </a:r>
          </a:p>
          <a:p>
            <a:pPr>
              <a:lnSpc>
                <a:spcPct val="100000"/>
              </a:lnSpc>
            </a:pPr>
            <a:r>
              <a:rPr lang="en-US" dirty="0"/>
              <a:t>Diagrams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Specific drawings that illustrate the architecture</a:t>
            </a:r>
          </a:p>
          <a:p>
            <a:pPr marL="457200" lvl="1" indent="0">
              <a:lnSpc>
                <a:spcPct val="100000"/>
              </a:lnSpc>
              <a:buNone/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UML design elements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054721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92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Business System Model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Non-technical model</a:t>
            </a:r>
            <a:endParaRPr lang="bg-BG" dirty="0"/>
          </a:p>
          <a:p>
            <a:pPr lvl="1">
              <a:lnSpc>
                <a:spcPct val="100000"/>
              </a:lnSpc>
            </a:pPr>
            <a:r>
              <a:rPr lang="en-US" dirty="0"/>
              <a:t>External View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Looking at the system as a black box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Internal View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A lot more details</a:t>
            </a:r>
          </a:p>
          <a:p>
            <a:pPr>
              <a:lnSpc>
                <a:spcPct val="100000"/>
              </a:lnSpc>
            </a:pPr>
            <a:r>
              <a:rPr lang="en-US" dirty="0"/>
              <a:t>IT System Model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Specifically looks at technology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Static View (Structure View)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How the different elements fit together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Dynamic View (Behavioral View)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How these elements call each other</a:t>
            </a:r>
          </a:p>
          <a:p>
            <a:pPr lvl="1">
              <a:lnSpc>
                <a:spcPct val="100000"/>
              </a:lnSpc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UML Model 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676123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93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pt-BR" dirty="0"/>
              <a:t>Component Diagram</a:t>
            </a:r>
          </a:p>
          <a:p>
            <a:pPr>
              <a:lnSpc>
                <a:spcPct val="100000"/>
              </a:lnSpc>
            </a:pPr>
            <a:r>
              <a:rPr lang="pt-BR" dirty="0"/>
              <a:t>Class Diagram </a:t>
            </a:r>
          </a:p>
          <a:p>
            <a:pPr>
              <a:lnSpc>
                <a:spcPct val="100000"/>
              </a:lnSpc>
            </a:pPr>
            <a:r>
              <a:rPr lang="pt-BR" dirty="0"/>
              <a:t>Sequence Diagram </a:t>
            </a:r>
          </a:p>
          <a:p>
            <a:pPr>
              <a:lnSpc>
                <a:spcPct val="100000"/>
              </a:lnSpc>
            </a:pPr>
            <a:r>
              <a:rPr lang="pt-BR" dirty="0"/>
              <a:t>State Diagram </a:t>
            </a:r>
          </a:p>
          <a:p>
            <a:pPr>
              <a:lnSpc>
                <a:spcPct val="100000"/>
              </a:lnSpc>
            </a:pPr>
            <a:r>
              <a:rPr lang="pt-BR" dirty="0"/>
              <a:t>Activity Diagram </a:t>
            </a:r>
          </a:p>
          <a:p>
            <a:pPr>
              <a:lnSpc>
                <a:spcPct val="100000"/>
              </a:lnSpc>
            </a:pPr>
            <a:r>
              <a:rPr lang="pt-BR" dirty="0"/>
              <a:t>Layer Diagram </a:t>
            </a:r>
          </a:p>
          <a:p>
            <a:pPr>
              <a:lnSpc>
                <a:spcPct val="100000"/>
              </a:lnSpc>
            </a:pPr>
            <a:r>
              <a:rPr lang="pt-BR" dirty="0"/>
              <a:t>Use Case Diagram</a:t>
            </a:r>
          </a:p>
          <a:p>
            <a:pPr>
              <a:lnSpc>
                <a:spcPct val="100000"/>
              </a:lnSpc>
            </a:pPr>
            <a:r>
              <a:rPr lang="pt-BR" dirty="0"/>
              <a:t>There are others...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UML </a:t>
            </a:r>
            <a:r>
              <a:rPr lang="en-US" dirty="0"/>
              <a:t>Diagram</a:t>
            </a:r>
            <a:r>
              <a:rPr lang="en-GB" dirty="0"/>
              <a:t> 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438269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94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Shows components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Modular building blocks </a:t>
            </a:r>
          </a:p>
          <a:p>
            <a:pPr>
              <a:lnSpc>
                <a:spcPct val="100000"/>
              </a:lnSpc>
            </a:pPr>
            <a:r>
              <a:rPr lang="en-US" dirty="0"/>
              <a:t>Shows implemented and required interfaces </a:t>
            </a:r>
          </a:p>
          <a:p>
            <a:pPr>
              <a:lnSpc>
                <a:spcPct val="100000"/>
              </a:lnSpc>
            </a:pPr>
            <a:r>
              <a:rPr lang="en-US" dirty="0"/>
              <a:t>Components can be nested</a:t>
            </a:r>
            <a:endParaRPr lang="bg-BG" dirty="0"/>
          </a:p>
          <a:p>
            <a:pPr>
              <a:lnSpc>
                <a:spcPct val="100000"/>
              </a:lnSpc>
            </a:pPr>
            <a:r>
              <a:rPr lang="en-US" dirty="0"/>
              <a:t>If you decide to describe your architecture</a:t>
            </a:r>
            <a:br>
              <a:rPr lang="en-US" dirty="0"/>
            </a:br>
            <a:r>
              <a:rPr lang="en-US" dirty="0"/>
              <a:t>with a component diagram, you will have</a:t>
            </a:r>
            <a:br>
              <a:rPr lang="en-US" dirty="0"/>
            </a:br>
            <a:r>
              <a:rPr lang="en-US" dirty="0"/>
              <a:t>a very descriptive image 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pt-BR" dirty="0"/>
              <a:t>The Component Diagram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109AA5B-7DF4-4F77-AE47-3F977E1AED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8494" y="1712549"/>
            <a:ext cx="3528917" cy="370904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8686993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95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Shows classes </a:t>
            </a:r>
          </a:p>
          <a:p>
            <a:pPr>
              <a:lnSpc>
                <a:spcPct val="100000"/>
              </a:lnSpc>
            </a:pPr>
            <a:r>
              <a:rPr lang="en-US" dirty="0"/>
              <a:t>Shows methods and fields </a:t>
            </a:r>
          </a:p>
          <a:p>
            <a:pPr>
              <a:lnSpc>
                <a:spcPct val="100000"/>
              </a:lnSpc>
            </a:pPr>
            <a:r>
              <a:rPr lang="en-US" dirty="0"/>
              <a:t>Shows associations, generalizations, </a:t>
            </a:r>
            <a:br>
              <a:rPr lang="en-US" dirty="0"/>
            </a:br>
            <a:r>
              <a:rPr lang="en-US" dirty="0"/>
              <a:t>and cardinality</a:t>
            </a:r>
          </a:p>
          <a:p>
            <a:pPr>
              <a:lnSpc>
                <a:spcPct val="100000"/>
              </a:lnSpc>
            </a:pPr>
            <a:r>
              <a:rPr lang="en-US" dirty="0"/>
              <a:t>Quite detailed in terms of implementation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GB" dirty="0"/>
              <a:t>The Class Diagram</a:t>
            </a:r>
            <a:endParaRPr lang="pt-B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3ED2E7-AB4A-4F10-843B-54462DEBB1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3101" y="1712549"/>
            <a:ext cx="3684310" cy="365011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3011966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96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Shows call sequence </a:t>
            </a:r>
          </a:p>
          <a:p>
            <a:pPr>
              <a:lnSpc>
                <a:spcPct val="100000"/>
              </a:lnSpc>
            </a:pPr>
            <a:r>
              <a:rPr lang="en-US" dirty="0"/>
              <a:t>Shows calling class, called method, </a:t>
            </a:r>
            <a:br>
              <a:rPr lang="en-US" dirty="0"/>
            </a:br>
            <a:r>
              <a:rPr lang="en-US" dirty="0"/>
              <a:t>and return data type </a:t>
            </a:r>
          </a:p>
          <a:p>
            <a:pPr>
              <a:lnSpc>
                <a:spcPct val="100000"/>
              </a:lnSpc>
            </a:pPr>
            <a:r>
              <a:rPr lang="en-US" dirty="0"/>
              <a:t>Can depict loops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GB" dirty="0"/>
              <a:t>The Sequence Diagram</a:t>
            </a:r>
            <a:endParaRPr lang="pt-BR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7FD3170-37F8-44FA-9518-474C29A453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0691" y="1712549"/>
            <a:ext cx="3556720" cy="368179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6591850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97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Shows states or activities </a:t>
            </a:r>
            <a:endParaRPr lang="bg-BG" dirty="0"/>
          </a:p>
          <a:p>
            <a:pPr>
              <a:lnSpc>
                <a:spcPct val="100000"/>
              </a:lnSpc>
            </a:pPr>
            <a:r>
              <a:rPr lang="en-US" dirty="0"/>
              <a:t>Shows allowed transitions </a:t>
            </a:r>
            <a:endParaRPr lang="bg-BG" dirty="0"/>
          </a:p>
          <a:p>
            <a:pPr>
              <a:lnSpc>
                <a:spcPct val="100000"/>
              </a:lnSpc>
            </a:pPr>
            <a:r>
              <a:rPr lang="en-US" dirty="0"/>
              <a:t>Can be nested </a:t>
            </a:r>
            <a:endParaRPr lang="bg-BG" dirty="0"/>
          </a:p>
          <a:p>
            <a:pPr>
              <a:lnSpc>
                <a:spcPct val="100000"/>
              </a:lnSpc>
            </a:pPr>
            <a:r>
              <a:rPr lang="en-US" dirty="0"/>
              <a:t>Can depict internal activities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GB" dirty="0"/>
              <a:t>The State Diagram</a:t>
            </a:r>
            <a:endParaRPr lang="pt-B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588F19-3396-458E-83A4-B5596DFDB6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4089" y="1712549"/>
            <a:ext cx="3503321" cy="343290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290057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98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Shows process or workflow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Like the famous flow charts</a:t>
            </a:r>
            <a:endParaRPr lang="bg-BG" dirty="0"/>
          </a:p>
          <a:p>
            <a:pPr>
              <a:lnSpc>
                <a:spcPct val="100000"/>
              </a:lnSpc>
            </a:pPr>
            <a:r>
              <a:rPr lang="en-US" dirty="0"/>
              <a:t>Can be nested </a:t>
            </a:r>
            <a:endParaRPr lang="bg-BG" dirty="0"/>
          </a:p>
          <a:p>
            <a:pPr>
              <a:lnSpc>
                <a:spcPct val="100000"/>
              </a:lnSpc>
            </a:pPr>
            <a:r>
              <a:rPr lang="en-US" dirty="0"/>
              <a:t>Can show concurrent actions </a:t>
            </a:r>
            <a:endParaRPr lang="bg-BG" dirty="0"/>
          </a:p>
          <a:p>
            <a:pPr>
              <a:lnSpc>
                <a:spcPct val="100000"/>
              </a:lnSpc>
            </a:pPr>
            <a:r>
              <a:rPr lang="en-US" dirty="0"/>
              <a:t>Can have swim lanes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GB" dirty="0"/>
              <a:t>The Activity Diagram</a:t>
            </a:r>
            <a:endParaRPr lang="pt-B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DE95AC6-D972-41C0-A316-E06687E919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2052" y="1712549"/>
            <a:ext cx="3245359" cy="450056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230394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99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Non-standard, invented by MS </a:t>
            </a:r>
            <a:endParaRPr lang="bg-BG" dirty="0"/>
          </a:p>
          <a:p>
            <a:pPr>
              <a:lnSpc>
                <a:spcPct val="100000"/>
              </a:lnSpc>
            </a:pPr>
            <a:r>
              <a:rPr lang="en-US" dirty="0"/>
              <a:t>Shows areas of concern </a:t>
            </a:r>
            <a:endParaRPr lang="bg-BG" dirty="0"/>
          </a:p>
          <a:p>
            <a:pPr>
              <a:lnSpc>
                <a:spcPct val="100000"/>
              </a:lnSpc>
            </a:pPr>
            <a:r>
              <a:rPr lang="en-US" dirty="0"/>
              <a:t>Shows references between areas </a:t>
            </a:r>
            <a:endParaRPr lang="bg-BG" dirty="0"/>
          </a:p>
          <a:p>
            <a:pPr>
              <a:lnSpc>
                <a:spcPct val="100000"/>
              </a:lnSpc>
            </a:pPr>
            <a:r>
              <a:rPr lang="en-US" dirty="0"/>
              <a:t>Can be validated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GB" dirty="0"/>
              <a:t>The Layer Diagram </a:t>
            </a:r>
            <a:endParaRPr lang="pt-BR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73EBE59-1AFB-4DC6-82AE-38EB29FD68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4593" y="1712549"/>
            <a:ext cx="3702818" cy="354525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0152597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23959</TotalTime>
  <Words>17303</Words>
  <Application>Microsoft Office PowerPoint</Application>
  <PresentationFormat>Widescreen</PresentationFormat>
  <Paragraphs>2884</Paragraphs>
  <Slides>300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300</vt:i4>
      </vt:variant>
    </vt:vector>
  </HeadingPairs>
  <TitlesOfParts>
    <vt:vector size="307" baseType="lpstr">
      <vt:lpstr>Arial</vt:lpstr>
      <vt:lpstr>Calibri</vt:lpstr>
      <vt:lpstr>Consolas</vt:lpstr>
      <vt:lpstr>sf pro text</vt:lpstr>
      <vt:lpstr>Tw Cen MT</vt:lpstr>
      <vt:lpstr>Wingdings</vt:lpstr>
      <vt:lpstr>Circuit</vt:lpstr>
      <vt:lpstr>Becoming a Software Architect</vt:lpstr>
      <vt:lpstr>For questions During The Live Event </vt:lpstr>
      <vt:lpstr>For questions if you watch the recording</vt:lpstr>
      <vt:lpstr>For Lengthy discussions</vt:lpstr>
      <vt:lpstr>RESOURCES</vt:lpstr>
      <vt:lpstr>Live stream troubleshooting</vt:lpstr>
      <vt:lpstr>The Presenter</vt:lpstr>
      <vt:lpstr>Exclusive workshop partner – lab08</vt:lpstr>
      <vt:lpstr>Code It Up Mentorship program ON Patreon</vt:lpstr>
      <vt:lpstr>What Are We Going To COVER</vt:lpstr>
      <vt:lpstr>ABOUT CODE IT UP</vt:lpstr>
      <vt:lpstr>Code it up</vt:lpstr>
      <vt:lpstr>Upcoming Code it up Events</vt:lpstr>
      <vt:lpstr>Thankful if you share a story</vt:lpstr>
      <vt:lpstr>About this workshop</vt:lpstr>
      <vt:lpstr>About this workshop</vt:lpstr>
      <vt:lpstr>About this workshop</vt:lpstr>
      <vt:lpstr>Why Software Architecture</vt:lpstr>
      <vt:lpstr>Why this topic</vt:lpstr>
      <vt:lpstr>Why solution architects</vt:lpstr>
      <vt:lpstr>Reasons to become architects</vt:lpstr>
      <vt:lpstr>The knowledge path</vt:lpstr>
      <vt:lpstr>The architect and the team</vt:lpstr>
      <vt:lpstr>Principles Of Software Development</vt:lpstr>
      <vt:lpstr>main Roles In Software Development</vt:lpstr>
      <vt:lpstr>Required skills by everybody in the team</vt:lpstr>
      <vt:lpstr>Responsibilities Of The Functional Analyst</vt:lpstr>
      <vt:lpstr>Skills Of The Functional Analyst</vt:lpstr>
      <vt:lpstr>If you want to be Functional Analyst</vt:lpstr>
      <vt:lpstr>Responsibilities Of The Lead Developer</vt:lpstr>
      <vt:lpstr>Skills Of The Lead Developer</vt:lpstr>
      <vt:lpstr>If you want to be Lead Developer</vt:lpstr>
      <vt:lpstr>Responsibilities Of The Solution Architect</vt:lpstr>
      <vt:lpstr>Skills Of The Solution Architect</vt:lpstr>
      <vt:lpstr>If you want to be Solution Architect</vt:lpstr>
      <vt:lpstr>Types of architects in the IT world</vt:lpstr>
      <vt:lpstr>Ideal world vs real-life</vt:lpstr>
      <vt:lpstr>Organizational chart example 1</vt:lpstr>
      <vt:lpstr>Organizational chart example 2</vt:lpstr>
      <vt:lpstr>Organizational chart example 3</vt:lpstr>
      <vt:lpstr>The typical ways to become architect</vt:lpstr>
      <vt:lpstr>If you get the role</vt:lpstr>
      <vt:lpstr>Assess you team</vt:lpstr>
      <vt:lpstr>My Team assessment</vt:lpstr>
      <vt:lpstr>What makes a great architect?</vt:lpstr>
      <vt:lpstr>Example Job descriptions </vt:lpstr>
      <vt:lpstr>Example Real-world responsibilities</vt:lpstr>
      <vt:lpstr>Example Requirements</vt:lpstr>
      <vt:lpstr>Responsibilities of a great architect</vt:lpstr>
      <vt:lpstr>Insight</vt:lpstr>
      <vt:lpstr>Leadership</vt:lpstr>
      <vt:lpstr>Communication</vt:lpstr>
      <vt:lpstr>Vision</vt:lpstr>
      <vt:lpstr>Personality traits to cultivate</vt:lpstr>
      <vt:lpstr>Personality traits to cultivate</vt:lpstr>
      <vt:lpstr>Common pitfall for new architects</vt:lpstr>
      <vt:lpstr>Common pitfall for new architects</vt:lpstr>
      <vt:lpstr>The lead developer loses trust</vt:lpstr>
      <vt:lpstr>Functional Requirements Are Invalid</vt:lpstr>
      <vt:lpstr>The Planning Is Too Optimistic</vt:lpstr>
      <vt:lpstr>The Architect Role Holds No Power</vt:lpstr>
      <vt:lpstr>Architects should understand the business</vt:lpstr>
      <vt:lpstr>System goals examples</vt:lpstr>
      <vt:lpstr>Architects should watch their language</vt:lpstr>
      <vt:lpstr>Architects should watch their language</vt:lpstr>
      <vt:lpstr>Architects should watch their language</vt:lpstr>
      <vt:lpstr>Soft skill required</vt:lpstr>
      <vt:lpstr>Soft skill required</vt:lpstr>
      <vt:lpstr>Soft skill required</vt:lpstr>
      <vt:lpstr>Soft skill required</vt:lpstr>
      <vt:lpstr>Soft skill required</vt:lpstr>
      <vt:lpstr>Assess Yourself</vt:lpstr>
      <vt:lpstr>My assessment</vt:lpstr>
      <vt:lpstr>Assess Yourself - Communication </vt:lpstr>
      <vt:lpstr>Assess Yourself - Leadership </vt:lpstr>
      <vt:lpstr>My assessment</vt:lpstr>
      <vt:lpstr>What Is Software Architecture?</vt:lpstr>
      <vt:lpstr>Software architecture</vt:lpstr>
      <vt:lpstr>What composes an architecture?</vt:lpstr>
      <vt:lpstr>What composes an architecture?</vt:lpstr>
      <vt:lpstr>Our architecture needs</vt:lpstr>
      <vt:lpstr>Architecture abstraction</vt:lpstr>
      <vt:lpstr>Software Architecture Design Tips</vt:lpstr>
      <vt:lpstr>Areas Of Software Architectures</vt:lpstr>
      <vt:lpstr>Key Principles Of Software Architectures</vt:lpstr>
      <vt:lpstr>General Guidelines </vt:lpstr>
      <vt:lpstr>Layer Guidelines </vt:lpstr>
      <vt:lpstr>Component Guidelines </vt:lpstr>
      <vt:lpstr>Unified Modelling language</vt:lpstr>
      <vt:lpstr>What is UML?</vt:lpstr>
      <vt:lpstr>UML design elements</vt:lpstr>
      <vt:lpstr>UML Model Types</vt:lpstr>
      <vt:lpstr>UML Diagram Types</vt:lpstr>
      <vt:lpstr>The Component Diagram</vt:lpstr>
      <vt:lpstr>The Class Diagram</vt:lpstr>
      <vt:lpstr>The Sequence Diagram</vt:lpstr>
      <vt:lpstr>The State Diagram</vt:lpstr>
      <vt:lpstr>The Activity Diagram</vt:lpstr>
      <vt:lpstr>The Layer Diagram </vt:lpstr>
      <vt:lpstr>The Use Case Diagram</vt:lpstr>
      <vt:lpstr>Designing Solution Architectures</vt:lpstr>
      <vt:lpstr>UML Diagrams In Architectures</vt:lpstr>
      <vt:lpstr>UML Design Strategies</vt:lpstr>
      <vt:lpstr>The Process For Designing Architectures</vt:lpstr>
      <vt:lpstr>Create Or Adjust Objectives</vt:lpstr>
      <vt:lpstr>Identify Key Scenarios</vt:lpstr>
      <vt:lpstr>Two types of requirements</vt:lpstr>
      <vt:lpstr>Performance requirements</vt:lpstr>
      <vt:lpstr>Performance numbers Example</vt:lpstr>
      <vt:lpstr>Load requirements</vt:lpstr>
      <vt:lpstr>Data volume requirements</vt:lpstr>
      <vt:lpstr>Concurrent users requirements</vt:lpstr>
      <vt:lpstr>Service Level Agreement requirements</vt:lpstr>
      <vt:lpstr>Who defines these requirements?</vt:lpstr>
      <vt:lpstr>Create Application Overview</vt:lpstr>
      <vt:lpstr>Application Types – Web application </vt:lpstr>
      <vt:lpstr>Application Types – Web API</vt:lpstr>
      <vt:lpstr>Application Types – Mobile Application</vt:lpstr>
      <vt:lpstr>Application Types – desktop Application</vt:lpstr>
      <vt:lpstr>Application Types – Console Application</vt:lpstr>
      <vt:lpstr>Application Types – Service</vt:lpstr>
      <vt:lpstr>Selecting technology stack</vt:lpstr>
      <vt:lpstr>General tips and tricks</vt:lpstr>
      <vt:lpstr>popular technologies</vt:lpstr>
      <vt:lpstr>Back-end and service Technologies</vt:lpstr>
      <vt:lpstr>Mobile technologies</vt:lpstr>
      <vt:lpstr>Desktop technologies</vt:lpstr>
      <vt:lpstr>database technologies</vt:lpstr>
      <vt:lpstr>database technologies</vt:lpstr>
      <vt:lpstr>database technologies</vt:lpstr>
      <vt:lpstr>database technologies</vt:lpstr>
      <vt:lpstr>database technologies</vt:lpstr>
      <vt:lpstr>database technologies</vt:lpstr>
      <vt:lpstr>Identify Key Issues</vt:lpstr>
      <vt:lpstr>Create Candidate Solution </vt:lpstr>
      <vt:lpstr>During Each Cycle</vt:lpstr>
      <vt:lpstr>a sample project</vt:lpstr>
      <vt:lpstr>Learning system</vt:lpstr>
      <vt:lpstr>Learning system</vt:lpstr>
      <vt:lpstr>initial design</vt:lpstr>
      <vt:lpstr>Scope and objectives</vt:lpstr>
      <vt:lpstr>key scenarios Use case diagram example</vt:lpstr>
      <vt:lpstr>key scenarios activity diagram example</vt:lpstr>
      <vt:lpstr>Technology constraints </vt:lpstr>
      <vt:lpstr>technology options</vt:lpstr>
      <vt:lpstr>Architecture design patterns</vt:lpstr>
      <vt:lpstr>Client/Server Pattern – Layered</vt:lpstr>
      <vt:lpstr>Layered Pattern – Layered</vt:lpstr>
      <vt:lpstr>N-Tier Pattern – Layered</vt:lpstr>
      <vt:lpstr>Component-based Pattern - Structural </vt:lpstr>
      <vt:lpstr>Object-Oriented Pattern - Structural </vt:lpstr>
      <vt:lpstr>MVC Pattern - Presentation </vt:lpstr>
      <vt:lpstr>MVVM Pattern - Presentation </vt:lpstr>
      <vt:lpstr>Service-Oriented Pattern - Service </vt:lpstr>
      <vt:lpstr>Microservice Pattern - Service </vt:lpstr>
      <vt:lpstr>Message Bus Pattern - Service </vt:lpstr>
      <vt:lpstr>Components In Layers - Hybrid </vt:lpstr>
      <vt:lpstr>MVC In Presentation Layer - Hybrid </vt:lpstr>
      <vt:lpstr>Objects In Components - Hybrid </vt:lpstr>
      <vt:lpstr>Mixing of patterns</vt:lpstr>
      <vt:lpstr>Questions for the learning system</vt:lpstr>
      <vt:lpstr>Choosing the right patterns</vt:lpstr>
      <vt:lpstr>The Layered Pattern</vt:lpstr>
      <vt:lpstr>The Presentation Layer</vt:lpstr>
      <vt:lpstr>The Business Layer</vt:lpstr>
      <vt:lpstr>The Data Layer</vt:lpstr>
      <vt:lpstr>The service Layer</vt:lpstr>
      <vt:lpstr>Designing Layered Architectures</vt:lpstr>
      <vt:lpstr>Logical Layered Design</vt:lpstr>
      <vt:lpstr>Choose Layering Strategy</vt:lpstr>
      <vt:lpstr>Remove &amp; Merge Layers</vt:lpstr>
      <vt:lpstr>Determine Layer Interactions </vt:lpstr>
      <vt:lpstr>Identify Systemwide Concerns </vt:lpstr>
      <vt:lpstr>Define Layer Interfaces</vt:lpstr>
      <vt:lpstr>Designing Component Architectures</vt:lpstr>
      <vt:lpstr>General Guidelines</vt:lpstr>
      <vt:lpstr>Design patterns</vt:lpstr>
      <vt:lpstr>Presentation Layer Components</vt:lpstr>
      <vt:lpstr>Service Layer Components</vt:lpstr>
      <vt:lpstr>Business Layer Components</vt:lpstr>
      <vt:lpstr>Data Layer Components</vt:lpstr>
      <vt:lpstr>Modular architectures</vt:lpstr>
      <vt:lpstr>Designing Service-Oriented Architectures</vt:lpstr>
      <vt:lpstr>Rest service</vt:lpstr>
      <vt:lpstr>SOAP service</vt:lpstr>
      <vt:lpstr>The Service Design Process</vt:lpstr>
      <vt:lpstr>Define Service Messages</vt:lpstr>
      <vt:lpstr>Define Service Contracts</vt:lpstr>
      <vt:lpstr>Plan Exception Handling</vt:lpstr>
      <vt:lpstr>Define Business Entity Transforms</vt:lpstr>
      <vt:lpstr>Define Business Abstraction</vt:lpstr>
      <vt:lpstr>Questions for the learning system</vt:lpstr>
      <vt:lpstr>Architecture quality attributes</vt:lpstr>
      <vt:lpstr>Conceptual Integrity – Design time</vt:lpstr>
      <vt:lpstr>Maintainability – Design time</vt:lpstr>
      <vt:lpstr>Reusability – Design time</vt:lpstr>
      <vt:lpstr>Testability – Design time</vt:lpstr>
      <vt:lpstr>Usability – Design time</vt:lpstr>
      <vt:lpstr>Availability – Runtime</vt:lpstr>
      <vt:lpstr>Interoperability – Runtime</vt:lpstr>
      <vt:lpstr>Manageability – Runtime</vt:lpstr>
      <vt:lpstr>Performance – Runtime</vt:lpstr>
      <vt:lpstr>Reliability – Runtime</vt:lpstr>
      <vt:lpstr>Scalability – Runtime</vt:lpstr>
      <vt:lpstr>Security – Runtime</vt:lpstr>
      <vt:lpstr>System-wide considerations</vt:lpstr>
      <vt:lpstr>General guidelines</vt:lpstr>
      <vt:lpstr>Loose coupling on a system level</vt:lpstr>
      <vt:lpstr>Stateless applications</vt:lpstr>
      <vt:lpstr>Caching – What To Cache?</vt:lpstr>
      <vt:lpstr>Caching – definition </vt:lpstr>
      <vt:lpstr>Caching – Where To Cache?</vt:lpstr>
      <vt:lpstr>Caching – How To Manage The Cache?</vt:lpstr>
      <vt:lpstr>Caching – How To Fill The Cache?</vt:lpstr>
      <vt:lpstr>Messaging – definition</vt:lpstr>
      <vt:lpstr>Messaging – rest API</vt:lpstr>
      <vt:lpstr>Messaging – real-time communication</vt:lpstr>
      <vt:lpstr>Messaging – queue</vt:lpstr>
      <vt:lpstr>Exceptions – Exception Strategies</vt:lpstr>
      <vt:lpstr>Exceptions – Presentation Layer</vt:lpstr>
      <vt:lpstr>Exceptions – Service Layer</vt:lpstr>
      <vt:lpstr>Exceptions – Business Layer </vt:lpstr>
      <vt:lpstr>Exceptions – Data Layer</vt:lpstr>
      <vt:lpstr>Logging - definition</vt:lpstr>
      <vt:lpstr>Logging – best practices</vt:lpstr>
      <vt:lpstr>System-wide attributes</vt:lpstr>
      <vt:lpstr>Deployment considerations</vt:lpstr>
      <vt:lpstr>Deployment Models</vt:lpstr>
      <vt:lpstr>Distributed Deployment Guidelines</vt:lpstr>
      <vt:lpstr>Deploy For Performance</vt:lpstr>
      <vt:lpstr>Deploy For Reliability</vt:lpstr>
      <vt:lpstr>Deploy For Scalability</vt:lpstr>
      <vt:lpstr>Scale Up And Scale Out</vt:lpstr>
      <vt:lpstr>Questions for the learning system</vt:lpstr>
      <vt:lpstr>The architecture document</vt:lpstr>
      <vt:lpstr>Definition</vt:lpstr>
      <vt:lpstr>audience</vt:lpstr>
      <vt:lpstr>Format of the document</vt:lpstr>
      <vt:lpstr>Main structure of the document</vt:lpstr>
      <vt:lpstr>Background section</vt:lpstr>
      <vt:lpstr>Requirements section</vt:lpstr>
      <vt:lpstr>Requirements section example</vt:lpstr>
      <vt:lpstr>Executive summary section</vt:lpstr>
      <vt:lpstr>Architecture overview section</vt:lpstr>
      <vt:lpstr>Architecture overview diagram example</vt:lpstr>
      <vt:lpstr>Modules drill-down section</vt:lpstr>
      <vt:lpstr>designing a solution</vt:lpstr>
      <vt:lpstr>Our main tasks</vt:lpstr>
      <vt:lpstr>Real-world project</vt:lpstr>
      <vt:lpstr>Functional requirements</vt:lpstr>
      <vt:lpstr>Non-Functional requirements</vt:lpstr>
      <vt:lpstr>Client Answers</vt:lpstr>
      <vt:lpstr>But what about load?</vt:lpstr>
      <vt:lpstr>users</vt:lpstr>
      <vt:lpstr>Service level agreement</vt:lpstr>
      <vt:lpstr>Requirements conclusion</vt:lpstr>
      <vt:lpstr>Mapping baseline Modules</vt:lpstr>
      <vt:lpstr>Mapping baseline Modules</vt:lpstr>
      <vt:lpstr>Mapping baseline Modules</vt:lpstr>
      <vt:lpstr>Mapping baseline Modules</vt:lpstr>
      <vt:lpstr>Choosing messaging methods</vt:lpstr>
      <vt:lpstr>Choosing messaging methods</vt:lpstr>
      <vt:lpstr>Choosing messaging methods</vt:lpstr>
      <vt:lpstr>Choosing messaging methods</vt:lpstr>
      <vt:lpstr>Choosing messaging methods</vt:lpstr>
      <vt:lpstr>Designing the logging service</vt:lpstr>
      <vt:lpstr>Designing the logging service</vt:lpstr>
      <vt:lpstr>Designing the logging service</vt:lpstr>
      <vt:lpstr>Designing the logging service</vt:lpstr>
      <vt:lpstr>Designing the logging service</vt:lpstr>
      <vt:lpstr>Designing the Receiver service</vt:lpstr>
      <vt:lpstr>Designing the receiver service</vt:lpstr>
      <vt:lpstr>Designing the receiver service</vt:lpstr>
      <vt:lpstr>Designing the receiver service</vt:lpstr>
      <vt:lpstr>Designing the Handler service</vt:lpstr>
      <vt:lpstr>Designing the Handler service</vt:lpstr>
      <vt:lpstr>Designing the Info provider service</vt:lpstr>
      <vt:lpstr>Designing the Info provider service</vt:lpstr>
      <vt:lpstr>Designing the Info provider service</vt:lpstr>
      <vt:lpstr>Designing the Info provider service</vt:lpstr>
      <vt:lpstr>Designing the Info provider service</vt:lpstr>
      <vt:lpstr>Writing the architecture document</vt:lpstr>
      <vt:lpstr>what’s next?</vt:lpstr>
      <vt:lpstr>This workshop covers a lot!</vt:lpstr>
      <vt:lpstr>Microservices</vt:lpstr>
      <vt:lpstr>Microservices</vt:lpstr>
      <vt:lpstr>Microservices</vt:lpstr>
      <vt:lpstr>Event sourcing</vt:lpstr>
      <vt:lpstr>Event sourcing</vt:lpstr>
      <vt:lpstr>CQRS</vt:lpstr>
      <vt:lpstr>Containers</vt:lpstr>
      <vt:lpstr>Serverless computing</vt:lpstr>
      <vt:lpstr>Security</vt:lpstr>
      <vt:lpstr>Learn by yourself</vt:lpstr>
      <vt:lpstr>FINAL Lecture WORDS</vt:lpstr>
      <vt:lpstr>Exclusive workshop partner – lab08</vt:lpstr>
      <vt:lpstr>Code It Up Mentorship program ON Patreon</vt:lpstr>
      <vt:lpstr>Lecture summary</vt:lpstr>
      <vt:lpstr>Any Questions?</vt:lpstr>
      <vt:lpstr>Your Turn Now!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ASP.NET Core</dc:title>
  <dc:creator>Ivaylo Kenov</dc:creator>
  <cp:lastModifiedBy>Ivaylo Kenov</cp:lastModifiedBy>
  <cp:revision>3135</cp:revision>
  <dcterms:created xsi:type="dcterms:W3CDTF">2017-03-28T09:08:48Z</dcterms:created>
  <dcterms:modified xsi:type="dcterms:W3CDTF">2020-12-21T07:16:48Z</dcterms:modified>
</cp:coreProperties>
</file>